
<file path=[Content_Types].xml><?xml version="1.0" encoding="utf-8"?>
<Types xmlns="http://schemas.openxmlformats.org/package/2006/content-types">
  <Default Extension="FF6AE290"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7"/>
  </p:notesMasterIdLst>
  <p:handoutMasterIdLst>
    <p:handoutMasterId r:id="rId18"/>
  </p:handoutMasterIdLst>
  <p:sldIdLst>
    <p:sldId id="264" r:id="rId5"/>
    <p:sldId id="263" r:id="rId6"/>
    <p:sldId id="269" r:id="rId7"/>
    <p:sldId id="945" r:id="rId8"/>
    <p:sldId id="7207" r:id="rId9"/>
    <p:sldId id="7208" r:id="rId10"/>
    <p:sldId id="7209" r:id="rId11"/>
    <p:sldId id="525" r:id="rId12"/>
    <p:sldId id="528" r:id="rId13"/>
    <p:sldId id="514" r:id="rId14"/>
    <p:sldId id="7191" r:id="rId15"/>
    <p:sldId id="26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E21"/>
    <a:srgbClr val="FF9900"/>
    <a:srgbClr val="99D1FF"/>
    <a:srgbClr val="D6EDFF"/>
    <a:srgbClr val="003865"/>
    <a:srgbClr val="000000"/>
    <a:srgbClr val="E8E8E8"/>
    <a:srgbClr val="0D0D0D"/>
    <a:srgbClr val="B20738"/>
    <a:srgbClr val="00A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9CC5C-CB7E-40DC-AF7D-F75803FA02DB}" v="14" dt="2025-10-12T21:36:44.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83" autoAdjust="0"/>
  </p:normalViewPr>
  <p:slideViewPr>
    <p:cSldViewPr snapToGrid="0">
      <p:cViewPr varScale="1">
        <p:scale>
          <a:sx n="67" d="100"/>
          <a:sy n="67" d="100"/>
        </p:scale>
        <p:origin x="75" y="143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tch Egstad, Stacy (DOT)" userId="157ec09f-9d8d-4267-a1ee-50e4149704db" providerId="ADAL" clId="{0BD9CC5C-CB7E-40DC-AF7D-F75803FA02DB}"/>
    <pc:docChg chg="undo custSel addSld delSld modSld modMainMaster">
      <pc:chgData name="Kotch Egstad, Stacy (DOT)" userId="157ec09f-9d8d-4267-a1ee-50e4149704db" providerId="ADAL" clId="{0BD9CC5C-CB7E-40DC-AF7D-F75803FA02DB}" dt="2025-10-13T15:16:40.335" v="302" actId="20577"/>
      <pc:docMkLst>
        <pc:docMk/>
      </pc:docMkLst>
      <pc:sldChg chg="del">
        <pc:chgData name="Kotch Egstad, Stacy (DOT)" userId="157ec09f-9d8d-4267-a1ee-50e4149704db" providerId="ADAL" clId="{0BD9CC5C-CB7E-40DC-AF7D-F75803FA02DB}" dt="2025-10-12T21:29:45.995" v="243" actId="47"/>
        <pc:sldMkLst>
          <pc:docMk/>
          <pc:sldMk cId="3842569988" sldId="262"/>
        </pc:sldMkLst>
      </pc:sldChg>
      <pc:sldChg chg="modSp mod modTransition">
        <pc:chgData name="Kotch Egstad, Stacy (DOT)" userId="157ec09f-9d8d-4267-a1ee-50e4149704db" providerId="ADAL" clId="{0BD9CC5C-CB7E-40DC-AF7D-F75803FA02DB}" dt="2025-10-13T15:16:40.335" v="302" actId="20577"/>
        <pc:sldMkLst>
          <pc:docMk/>
          <pc:sldMk cId="170340103" sldId="263"/>
        </pc:sldMkLst>
        <pc:spChg chg="mod">
          <ac:chgData name="Kotch Egstad, Stacy (DOT)" userId="157ec09f-9d8d-4267-a1ee-50e4149704db" providerId="ADAL" clId="{0BD9CC5C-CB7E-40DC-AF7D-F75803FA02DB}" dt="2025-10-13T15:16:40.335" v="302" actId="20577"/>
          <ac:spMkLst>
            <pc:docMk/>
            <pc:sldMk cId="170340103" sldId="263"/>
            <ac:spMk id="3" creationId="{145861B1-964E-D0E6-A2F6-7F6ED2CD6976}"/>
          </ac:spMkLst>
        </pc:spChg>
      </pc:sldChg>
      <pc:sldChg chg="modSp mod modTransition">
        <pc:chgData name="Kotch Egstad, Stacy (DOT)" userId="157ec09f-9d8d-4267-a1ee-50e4149704db" providerId="ADAL" clId="{0BD9CC5C-CB7E-40DC-AF7D-F75803FA02DB}" dt="2025-10-12T21:36:44.608" v="285"/>
        <pc:sldMkLst>
          <pc:docMk/>
          <pc:sldMk cId="1686907792" sldId="264"/>
        </pc:sldMkLst>
        <pc:spChg chg="mod">
          <ac:chgData name="Kotch Egstad, Stacy (DOT)" userId="157ec09f-9d8d-4267-a1ee-50e4149704db" providerId="ADAL" clId="{0BD9CC5C-CB7E-40DC-AF7D-F75803FA02DB}" dt="2025-10-09T20:13:59.806" v="101" actId="20577"/>
          <ac:spMkLst>
            <pc:docMk/>
            <pc:sldMk cId="1686907792" sldId="264"/>
            <ac:spMk id="9" creationId="{00000000-0000-0000-0000-000000000000}"/>
          </ac:spMkLst>
        </pc:spChg>
      </pc:sldChg>
      <pc:sldChg chg="del">
        <pc:chgData name="Kotch Egstad, Stacy (DOT)" userId="157ec09f-9d8d-4267-a1ee-50e4149704db" providerId="ADAL" clId="{0BD9CC5C-CB7E-40DC-AF7D-F75803FA02DB}" dt="2025-10-12T21:29:42.483" v="242" actId="47"/>
        <pc:sldMkLst>
          <pc:docMk/>
          <pc:sldMk cId="2010311953" sldId="267"/>
        </pc:sldMkLst>
      </pc:sldChg>
      <pc:sldChg chg="modSp mod modTransition">
        <pc:chgData name="Kotch Egstad, Stacy (DOT)" userId="157ec09f-9d8d-4267-a1ee-50e4149704db" providerId="ADAL" clId="{0BD9CC5C-CB7E-40DC-AF7D-F75803FA02DB}" dt="2025-10-12T21:36:44.608" v="285"/>
        <pc:sldMkLst>
          <pc:docMk/>
          <pc:sldMk cId="242918816" sldId="268"/>
        </pc:sldMkLst>
        <pc:spChg chg="mod">
          <ac:chgData name="Kotch Egstad, Stacy (DOT)" userId="157ec09f-9d8d-4267-a1ee-50e4149704db" providerId="ADAL" clId="{0BD9CC5C-CB7E-40DC-AF7D-F75803FA02DB}" dt="2025-10-12T21:31:24.346" v="279" actId="20577"/>
          <ac:spMkLst>
            <pc:docMk/>
            <pc:sldMk cId="242918816" sldId="268"/>
            <ac:spMk id="3" creationId="{00000000-0000-0000-0000-000000000000}"/>
          </ac:spMkLst>
        </pc:spChg>
      </pc:sldChg>
      <pc:sldChg chg="modTransition">
        <pc:chgData name="Kotch Egstad, Stacy (DOT)" userId="157ec09f-9d8d-4267-a1ee-50e4149704db" providerId="ADAL" clId="{0BD9CC5C-CB7E-40DC-AF7D-F75803FA02DB}" dt="2025-10-12T21:36:44.608" v="285"/>
        <pc:sldMkLst>
          <pc:docMk/>
          <pc:sldMk cId="3080663250" sldId="269"/>
        </pc:sldMkLst>
      </pc:sldChg>
      <pc:sldChg chg="del">
        <pc:chgData name="Kotch Egstad, Stacy (DOT)" userId="157ec09f-9d8d-4267-a1ee-50e4149704db" providerId="ADAL" clId="{0BD9CC5C-CB7E-40DC-AF7D-F75803FA02DB}" dt="2025-10-12T21:29:51.236" v="245" actId="47"/>
        <pc:sldMkLst>
          <pc:docMk/>
          <pc:sldMk cId="820759342" sldId="270"/>
        </pc:sldMkLst>
      </pc:sldChg>
      <pc:sldChg chg="del modTransition">
        <pc:chgData name="Kotch Egstad, Stacy (DOT)" userId="157ec09f-9d8d-4267-a1ee-50e4149704db" providerId="ADAL" clId="{0BD9CC5C-CB7E-40DC-AF7D-F75803FA02DB}" dt="2025-10-12T21:35:37.098" v="282" actId="47"/>
        <pc:sldMkLst>
          <pc:docMk/>
          <pc:sldMk cId="4226018097" sldId="271"/>
        </pc:sldMkLst>
      </pc:sldChg>
      <pc:sldChg chg="del">
        <pc:chgData name="Kotch Egstad, Stacy (DOT)" userId="157ec09f-9d8d-4267-a1ee-50e4149704db" providerId="ADAL" clId="{0BD9CC5C-CB7E-40DC-AF7D-F75803FA02DB}" dt="2025-10-12T21:29:39.866" v="241" actId="47"/>
        <pc:sldMkLst>
          <pc:docMk/>
          <pc:sldMk cId="4090567192" sldId="272"/>
        </pc:sldMkLst>
      </pc:sldChg>
      <pc:sldChg chg="del">
        <pc:chgData name="Kotch Egstad, Stacy (DOT)" userId="157ec09f-9d8d-4267-a1ee-50e4149704db" providerId="ADAL" clId="{0BD9CC5C-CB7E-40DC-AF7D-F75803FA02DB}" dt="2025-10-12T21:29:48.710" v="244" actId="47"/>
        <pc:sldMkLst>
          <pc:docMk/>
          <pc:sldMk cId="2401569384" sldId="274"/>
        </pc:sldMkLst>
      </pc:sldChg>
      <pc:sldChg chg="modTransition">
        <pc:chgData name="Kotch Egstad, Stacy (DOT)" userId="157ec09f-9d8d-4267-a1ee-50e4149704db" providerId="ADAL" clId="{0BD9CC5C-CB7E-40DC-AF7D-F75803FA02DB}" dt="2025-10-12T21:36:44.608" v="285"/>
        <pc:sldMkLst>
          <pc:docMk/>
          <pc:sldMk cId="1548073384" sldId="514"/>
        </pc:sldMkLst>
      </pc:sldChg>
      <pc:sldChg chg="modSp mod modTransition">
        <pc:chgData name="Kotch Egstad, Stacy (DOT)" userId="157ec09f-9d8d-4267-a1ee-50e4149704db" providerId="ADAL" clId="{0BD9CC5C-CB7E-40DC-AF7D-F75803FA02DB}" dt="2025-10-12T21:36:44.608" v="285"/>
        <pc:sldMkLst>
          <pc:docMk/>
          <pc:sldMk cId="2314880099" sldId="525"/>
        </pc:sldMkLst>
        <pc:spChg chg="mod">
          <ac:chgData name="Kotch Egstad, Stacy (DOT)" userId="157ec09f-9d8d-4267-a1ee-50e4149704db" providerId="ADAL" clId="{0BD9CC5C-CB7E-40DC-AF7D-F75803FA02DB}" dt="2025-10-09T18:27:34.347" v="69" actId="113"/>
          <ac:spMkLst>
            <pc:docMk/>
            <pc:sldMk cId="2314880099" sldId="525"/>
            <ac:spMk id="2" creationId="{883FDCA1-E2B1-2C02-B0A7-5B39331F791D}"/>
          </ac:spMkLst>
        </pc:spChg>
      </pc:sldChg>
      <pc:sldChg chg="modSp mod modTransition">
        <pc:chgData name="Kotch Egstad, Stacy (DOT)" userId="157ec09f-9d8d-4267-a1ee-50e4149704db" providerId="ADAL" clId="{0BD9CC5C-CB7E-40DC-AF7D-F75803FA02DB}" dt="2025-10-12T21:36:44.608" v="285"/>
        <pc:sldMkLst>
          <pc:docMk/>
          <pc:sldMk cId="2490011866" sldId="528"/>
        </pc:sldMkLst>
        <pc:spChg chg="mod">
          <ac:chgData name="Kotch Egstad, Stacy (DOT)" userId="157ec09f-9d8d-4267-a1ee-50e4149704db" providerId="ADAL" clId="{0BD9CC5C-CB7E-40DC-AF7D-F75803FA02DB}" dt="2025-10-09T18:27:37.416" v="70" actId="113"/>
          <ac:spMkLst>
            <pc:docMk/>
            <pc:sldMk cId="2490011866" sldId="528"/>
            <ac:spMk id="2" creationId="{E492BF66-8FB5-CA2B-CB82-E261DC27EF1F}"/>
          </ac:spMkLst>
        </pc:spChg>
      </pc:sldChg>
      <pc:sldChg chg="del modTransition">
        <pc:chgData name="Kotch Egstad, Stacy (DOT)" userId="157ec09f-9d8d-4267-a1ee-50e4149704db" providerId="ADAL" clId="{0BD9CC5C-CB7E-40DC-AF7D-F75803FA02DB}" dt="2025-10-12T21:35:40.493" v="283" actId="47"/>
        <pc:sldMkLst>
          <pc:docMk/>
          <pc:sldMk cId="2111942625" sldId="925"/>
        </pc:sldMkLst>
      </pc:sldChg>
      <pc:sldChg chg="del modTransition">
        <pc:chgData name="Kotch Egstad, Stacy (DOT)" userId="157ec09f-9d8d-4267-a1ee-50e4149704db" providerId="ADAL" clId="{0BD9CC5C-CB7E-40DC-AF7D-F75803FA02DB}" dt="2025-10-12T21:35:43.352" v="284" actId="47"/>
        <pc:sldMkLst>
          <pc:docMk/>
          <pc:sldMk cId="2292409593" sldId="942"/>
        </pc:sldMkLst>
      </pc:sldChg>
      <pc:sldChg chg="modTransition">
        <pc:chgData name="Kotch Egstad, Stacy (DOT)" userId="157ec09f-9d8d-4267-a1ee-50e4149704db" providerId="ADAL" clId="{0BD9CC5C-CB7E-40DC-AF7D-F75803FA02DB}" dt="2025-10-12T21:36:44.608" v="285"/>
        <pc:sldMkLst>
          <pc:docMk/>
          <pc:sldMk cId="679841246" sldId="945"/>
        </pc:sldMkLst>
      </pc:sldChg>
      <pc:sldChg chg="modSp mod modTransition">
        <pc:chgData name="Kotch Egstad, Stacy (DOT)" userId="157ec09f-9d8d-4267-a1ee-50e4149704db" providerId="ADAL" clId="{0BD9CC5C-CB7E-40DC-AF7D-F75803FA02DB}" dt="2025-10-12T21:36:44.608" v="285"/>
        <pc:sldMkLst>
          <pc:docMk/>
          <pc:sldMk cId="3402759509" sldId="7191"/>
        </pc:sldMkLst>
        <pc:spChg chg="mod">
          <ac:chgData name="Kotch Egstad, Stacy (DOT)" userId="157ec09f-9d8d-4267-a1ee-50e4149704db" providerId="ADAL" clId="{0BD9CC5C-CB7E-40DC-AF7D-F75803FA02DB}" dt="2025-10-09T20:19:12.198" v="107" actId="113"/>
          <ac:spMkLst>
            <pc:docMk/>
            <pc:sldMk cId="3402759509" sldId="7191"/>
            <ac:spMk id="2" creationId="{BBD4FC02-38FA-FF50-DA34-6D7210C5FAB5}"/>
          </ac:spMkLst>
        </pc:spChg>
      </pc:sldChg>
      <pc:sldChg chg="modSp add mod modTransition">
        <pc:chgData name="Kotch Egstad, Stacy (DOT)" userId="157ec09f-9d8d-4267-a1ee-50e4149704db" providerId="ADAL" clId="{0BD9CC5C-CB7E-40DC-AF7D-F75803FA02DB}" dt="2025-10-12T21:36:44.608" v="285"/>
        <pc:sldMkLst>
          <pc:docMk/>
          <pc:sldMk cId="1946566951" sldId="7207"/>
        </pc:sldMkLst>
        <pc:spChg chg="mod">
          <ac:chgData name="Kotch Egstad, Stacy (DOT)" userId="157ec09f-9d8d-4267-a1ee-50e4149704db" providerId="ADAL" clId="{0BD9CC5C-CB7E-40DC-AF7D-F75803FA02DB}" dt="2025-10-09T18:27:30.032" v="68" actId="113"/>
          <ac:spMkLst>
            <pc:docMk/>
            <pc:sldMk cId="1946566951" sldId="7207"/>
            <ac:spMk id="2" creationId="{2A4B48B3-154C-B490-ABB0-66CFE6DAC018}"/>
          </ac:spMkLst>
        </pc:spChg>
      </pc:sldChg>
      <pc:sldChg chg="modSp new mod modTransition">
        <pc:chgData name="Kotch Egstad, Stacy (DOT)" userId="157ec09f-9d8d-4267-a1ee-50e4149704db" providerId="ADAL" clId="{0BD9CC5C-CB7E-40DC-AF7D-F75803FA02DB}" dt="2025-10-12T21:36:44.608" v="285"/>
        <pc:sldMkLst>
          <pc:docMk/>
          <pc:sldMk cId="3369795732" sldId="7208"/>
        </pc:sldMkLst>
        <pc:spChg chg="mod">
          <ac:chgData name="Kotch Egstad, Stacy (DOT)" userId="157ec09f-9d8d-4267-a1ee-50e4149704db" providerId="ADAL" clId="{0BD9CC5C-CB7E-40DC-AF7D-F75803FA02DB}" dt="2025-10-12T21:11:22.080" v="211"/>
          <ac:spMkLst>
            <pc:docMk/>
            <pc:sldMk cId="3369795732" sldId="7208"/>
            <ac:spMk id="2" creationId="{E0FF71E0-B4B3-2F00-EFB0-0F9086A45254}"/>
          </ac:spMkLst>
        </pc:spChg>
        <pc:spChg chg="mod">
          <ac:chgData name="Kotch Egstad, Stacy (DOT)" userId="157ec09f-9d8d-4267-a1ee-50e4149704db" providerId="ADAL" clId="{0BD9CC5C-CB7E-40DC-AF7D-F75803FA02DB}" dt="2025-10-12T21:23:08.274" v="240" actId="948"/>
          <ac:spMkLst>
            <pc:docMk/>
            <pc:sldMk cId="3369795732" sldId="7208"/>
            <ac:spMk id="3" creationId="{CCA6FFB8-28D9-C8DC-E53C-BDEFE56DDBE4}"/>
          </ac:spMkLst>
        </pc:spChg>
      </pc:sldChg>
      <pc:sldChg chg="addSp delSp modSp mod modTransition modClrScheme chgLayout">
        <pc:chgData name="Kotch Egstad, Stacy (DOT)" userId="157ec09f-9d8d-4267-a1ee-50e4149704db" providerId="ADAL" clId="{0BD9CC5C-CB7E-40DC-AF7D-F75803FA02DB}" dt="2025-10-12T21:36:44.608" v="285"/>
        <pc:sldMkLst>
          <pc:docMk/>
          <pc:sldMk cId="357161492" sldId="7209"/>
        </pc:sldMkLst>
        <pc:spChg chg="mod">
          <ac:chgData name="Kotch Egstad, Stacy (DOT)" userId="157ec09f-9d8d-4267-a1ee-50e4149704db" providerId="ADAL" clId="{0BD9CC5C-CB7E-40DC-AF7D-F75803FA02DB}" dt="2025-10-12T21:18:45.505" v="223" actId="26606"/>
          <ac:spMkLst>
            <pc:docMk/>
            <pc:sldMk cId="357161492" sldId="7209"/>
            <ac:spMk id="2" creationId="{A3A0FC2E-22F0-FADD-FA3B-C06CC6A76C9E}"/>
          </ac:spMkLst>
        </pc:spChg>
        <pc:spChg chg="del mod">
          <ac:chgData name="Kotch Egstad, Stacy (DOT)" userId="157ec09f-9d8d-4267-a1ee-50e4149704db" providerId="ADAL" clId="{0BD9CC5C-CB7E-40DC-AF7D-F75803FA02DB}" dt="2025-10-12T21:17:54.129" v="215" actId="22"/>
          <ac:spMkLst>
            <pc:docMk/>
            <pc:sldMk cId="357161492" sldId="7209"/>
            <ac:spMk id="3" creationId="{CBFFFEAF-E1CC-05E8-20C4-3E2FEB6886FB}"/>
          </ac:spMkLst>
        </pc:spChg>
        <pc:spChg chg="mod">
          <ac:chgData name="Kotch Egstad, Stacy (DOT)" userId="157ec09f-9d8d-4267-a1ee-50e4149704db" providerId="ADAL" clId="{0BD9CC5C-CB7E-40DC-AF7D-F75803FA02DB}" dt="2025-10-12T21:18:45.505" v="223" actId="26606"/>
          <ac:spMkLst>
            <pc:docMk/>
            <pc:sldMk cId="357161492" sldId="7209"/>
            <ac:spMk id="4" creationId="{9977EACC-8362-3F44-91D1-62248F6747AD}"/>
          </ac:spMkLst>
        </pc:spChg>
        <pc:spChg chg="mod">
          <ac:chgData name="Kotch Egstad, Stacy (DOT)" userId="157ec09f-9d8d-4267-a1ee-50e4149704db" providerId="ADAL" clId="{0BD9CC5C-CB7E-40DC-AF7D-F75803FA02DB}" dt="2025-10-12T21:18:45.505" v="223" actId="26606"/>
          <ac:spMkLst>
            <pc:docMk/>
            <pc:sldMk cId="357161492" sldId="7209"/>
            <ac:spMk id="5" creationId="{62AA6E56-B325-9EA0-6B1E-897590CD4801}"/>
          </ac:spMkLst>
        </pc:spChg>
        <pc:spChg chg="mod">
          <ac:chgData name="Kotch Egstad, Stacy (DOT)" userId="157ec09f-9d8d-4267-a1ee-50e4149704db" providerId="ADAL" clId="{0BD9CC5C-CB7E-40DC-AF7D-F75803FA02DB}" dt="2025-10-12T21:18:45.505" v="223" actId="26606"/>
          <ac:spMkLst>
            <pc:docMk/>
            <pc:sldMk cId="357161492" sldId="7209"/>
            <ac:spMk id="6" creationId="{23E80EF8-15C2-B1AB-4CCA-D0CDADF85D60}"/>
          </ac:spMkLst>
        </pc:spChg>
        <pc:spChg chg="add del mod">
          <ac:chgData name="Kotch Egstad, Stacy (DOT)" userId="157ec09f-9d8d-4267-a1ee-50e4149704db" providerId="ADAL" clId="{0BD9CC5C-CB7E-40DC-AF7D-F75803FA02DB}" dt="2025-10-12T21:18:17.527" v="217" actId="26606"/>
          <ac:spMkLst>
            <pc:docMk/>
            <pc:sldMk cId="357161492" sldId="7209"/>
            <ac:spMk id="13" creationId="{6042F2D1-411E-80B7-FD41-F0DCB7F0293B}"/>
          </ac:spMkLst>
        </pc:spChg>
        <pc:spChg chg="add del mod">
          <ac:chgData name="Kotch Egstad, Stacy (DOT)" userId="157ec09f-9d8d-4267-a1ee-50e4149704db" providerId="ADAL" clId="{0BD9CC5C-CB7E-40DC-AF7D-F75803FA02DB}" dt="2025-10-12T21:18:18.773" v="219" actId="26606"/>
          <ac:spMkLst>
            <pc:docMk/>
            <pc:sldMk cId="357161492" sldId="7209"/>
            <ac:spMk id="15" creationId="{B34F26A5-9B0D-7D62-DC06-1D44B5001BF8}"/>
          </ac:spMkLst>
        </pc:spChg>
        <pc:picChg chg="add mod ord">
          <ac:chgData name="Kotch Egstad, Stacy (DOT)" userId="157ec09f-9d8d-4267-a1ee-50e4149704db" providerId="ADAL" clId="{0BD9CC5C-CB7E-40DC-AF7D-F75803FA02DB}" dt="2025-10-12T21:19:14.186" v="230" actId="14100"/>
          <ac:picMkLst>
            <pc:docMk/>
            <pc:sldMk cId="357161492" sldId="7209"/>
            <ac:picMk id="8" creationId="{951613A6-28F9-0B81-E9AB-DA65131F54E3}"/>
          </ac:picMkLst>
        </pc:picChg>
      </pc:sldChg>
      <pc:sldChg chg="add del">
        <pc:chgData name="Kotch Egstad, Stacy (DOT)" userId="157ec09f-9d8d-4267-a1ee-50e4149704db" providerId="ADAL" clId="{0BD9CC5C-CB7E-40DC-AF7D-F75803FA02DB}" dt="2025-10-12T21:16:34.267" v="214" actId="47"/>
        <pc:sldMkLst>
          <pc:docMk/>
          <pc:sldMk cId="405914257" sldId="7210"/>
        </pc:sldMkLst>
      </pc:sldChg>
      <pc:sldMasterChg chg="modTransition modSldLayout">
        <pc:chgData name="Kotch Egstad, Stacy (DOT)" userId="157ec09f-9d8d-4267-a1ee-50e4149704db" providerId="ADAL" clId="{0BD9CC5C-CB7E-40DC-AF7D-F75803FA02DB}" dt="2025-10-12T21:36:44.608" v="285"/>
        <pc:sldMasterMkLst>
          <pc:docMk/>
          <pc:sldMasterMk cId="377062332" sldId="2147483710"/>
        </pc:sldMasterMkLst>
        <pc:sldLayoutChg chg="modTransition">
          <pc:chgData name="Kotch Egstad, Stacy (DOT)" userId="157ec09f-9d8d-4267-a1ee-50e4149704db" providerId="ADAL" clId="{0BD9CC5C-CB7E-40DC-AF7D-F75803FA02DB}" dt="2025-10-12T21:36:44.608" v="285"/>
          <pc:sldLayoutMkLst>
            <pc:docMk/>
            <pc:sldMasterMk cId="377062332" sldId="2147483710"/>
            <pc:sldLayoutMk cId="3824870820" sldId="2147483688"/>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082250229" sldId="2147483711"/>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532499751" sldId="2147483712"/>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553801075" sldId="2147483714"/>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045112619" sldId="2147483732"/>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634237328" sldId="2147483733"/>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976233973" sldId="2147483738"/>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249488019" sldId="2147483739"/>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009037883" sldId="2147483750"/>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979537020" sldId="2147483753"/>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4092258399" sldId="2147483754"/>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911004216" sldId="2147483755"/>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06771762" sldId="2147483759"/>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947260539" sldId="2147483762"/>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930915580" sldId="2147483763"/>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894290563" sldId="2147483765"/>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263256476" sldId="2147483767"/>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402069332" sldId="2147483769"/>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922812960" sldId="2147483770"/>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434532930" sldId="2147483771"/>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723646593" sldId="2147483772"/>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767981056" sldId="2147483773"/>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359765740" sldId="2147483780"/>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761752356" sldId="2147483781"/>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788824392" sldId="2147483787"/>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697389228" sldId="2147483788"/>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48584154" sldId="2147483789"/>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716610083" sldId="2147483790"/>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297887301" sldId="2147483794"/>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29089719" sldId="2147483797"/>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368119183" sldId="2147483799"/>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23025777" sldId="2147483800"/>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538987854" sldId="2147483801"/>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694508" sldId="2147483802"/>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986490049" sldId="2147483803"/>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755601260" sldId="2147483805"/>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639915943" sldId="2147483806"/>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253966298" sldId="2147483807"/>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4034028452" sldId="2147483808"/>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969326360" sldId="2147483809"/>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347374344" sldId="2147483820"/>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703797675" sldId="2147483821"/>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648725639" sldId="2147483822"/>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064751064" sldId="2147483823"/>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575713721" sldId="2147483824"/>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4276367520" sldId="2147483825"/>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53926924" sldId="2147483826"/>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109608576" sldId="2147483827"/>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137733750" sldId="2147483829"/>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426403571" sldId="2147483830"/>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736834194" sldId="2147483831"/>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757553332" sldId="2147483832"/>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597653917" sldId="2147483833"/>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99148466" sldId="2147483836"/>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1241886907" sldId="2147483837"/>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523297895" sldId="2147483838"/>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062387153" sldId="2147483841"/>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3287693256" sldId="2147483842"/>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2856683920" sldId="2147483843"/>
          </pc:sldLayoutMkLst>
        </pc:sldLayoutChg>
        <pc:sldLayoutChg chg="modTransition">
          <pc:chgData name="Kotch Egstad, Stacy (DOT)" userId="157ec09f-9d8d-4267-a1ee-50e4149704db" providerId="ADAL" clId="{0BD9CC5C-CB7E-40DC-AF7D-F75803FA02DB}" dt="2025-10-12T21:36:44.608" v="285"/>
          <pc:sldLayoutMkLst>
            <pc:docMk/>
            <pc:sldMasterMk cId="377062332" sldId="2147483710"/>
            <pc:sldLayoutMk cId="838036353" sldId="214748384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10/13/2025</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10/13/2025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43887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151006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10/13/2025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Minnesota Department of Transportation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4952" y="1517766"/>
            <a:ext cx="6099048" cy="1247632"/>
          </a:xfrm>
          <a:prstGeom prst="rect">
            <a:avLst/>
          </a:prstGeom>
        </p:spPr>
      </p:pic>
    </p:spTree>
    <p:extLst>
      <p:ext uri="{BB962C8B-B14F-4D97-AF65-F5344CB8AC3E}">
        <p14:creationId xmlns:p14="http://schemas.microsoft.com/office/powerpoint/2010/main" val="3368119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10/13/2025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10/13/2025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10/13/2025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10/13/2025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10/13/2025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10/13/2025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10/13/2025</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10/13/2025</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10/13/2025</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10/13/2025</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10/13/2025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Transportation logo">
            <a:extLst>
              <a:ext uri="{FF2B5EF4-FFF2-40B4-BE49-F238E27FC236}">
                <a16:creationId xmlns:a16="http://schemas.microsoft.com/office/drawing/2014/main" id="{E8CC904E-32AE-4C9C-B9CA-A01E1294C2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4952" y="1517904"/>
            <a:ext cx="6099048" cy="1400187"/>
          </a:xfrm>
          <a:prstGeom prst="rect">
            <a:avLst/>
          </a:prstGeom>
        </p:spPr>
      </p:pic>
    </p:spTree>
    <p:extLst>
      <p:ext uri="{BB962C8B-B14F-4D97-AF65-F5344CB8AC3E}">
        <p14:creationId xmlns:p14="http://schemas.microsoft.com/office/powerpoint/2010/main" val="3697389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10/13/2025</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10/13/2025</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10/13/2025</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10/13/2025</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10/13/2025</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10/13/2025</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mndot.gov</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pic>
        <p:nvPicPr>
          <p:cNvPr id="10" name="Picture 9" descr="Minnesota Department of Transportation logo">
            <a:extLst>
              <a:ext uri="{FF2B5EF4-FFF2-40B4-BE49-F238E27FC236}">
                <a16:creationId xmlns:a16="http://schemas.microsoft.com/office/drawing/2014/main" id="{CFBF528D-8230-4B1F-9954-2F2429ADF6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244" y="5923329"/>
            <a:ext cx="3234329" cy="654567"/>
          </a:xfrm>
          <a:prstGeom prst="rect">
            <a:avLst/>
          </a:prstGeom>
        </p:spPr>
      </p:pic>
    </p:spTree>
    <p:extLst>
      <p:ext uri="{BB962C8B-B14F-4D97-AF65-F5344CB8AC3E}">
        <p14:creationId xmlns:p14="http://schemas.microsoft.com/office/powerpoint/2010/main" val="1788824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10/13/2025</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10/13/2025</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10/13/2025</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10/13/2025</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10/13/2025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descr="Minnesota Department of Transportation logo">
            <a:extLst>
              <a:ext uri="{FF2B5EF4-FFF2-40B4-BE49-F238E27FC236}">
                <a16:creationId xmlns:a16="http://schemas.microsoft.com/office/drawing/2014/main" id="{4DFE43C7-A21E-42A2-90A1-13A0EA6EFE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9102" y="578465"/>
            <a:ext cx="3234329" cy="654567"/>
          </a:xfrm>
          <a:prstGeom prst="rect">
            <a:avLst/>
          </a:prstGeom>
        </p:spPr>
      </p:pic>
    </p:spTree>
    <p:extLst>
      <p:ext uri="{BB962C8B-B14F-4D97-AF65-F5344CB8AC3E}">
        <p14:creationId xmlns:p14="http://schemas.microsoft.com/office/powerpoint/2010/main" val="2082250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10/13/2025</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99148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10/13/2025</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mndot.gov</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10/13/2025</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mndot.gov</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10/13/2025</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Tree>
    <p:extLst>
      <p:ext uri="{BB962C8B-B14F-4D97-AF65-F5344CB8AC3E}">
        <p14:creationId xmlns:p14="http://schemas.microsoft.com/office/powerpoint/2010/main" val="3062387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10/13/2025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mndot.gov</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10/13/2025</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mndot.gov</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10/13/2025</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mndot.gov</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10/13/2025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mndot.gov</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Minnesota Department of Transportation logo">
            <a:extLst>
              <a:ext uri="{FF2B5EF4-FFF2-40B4-BE49-F238E27FC236}">
                <a16:creationId xmlns:a16="http://schemas.microsoft.com/office/drawing/2014/main" id="{124F0BA2-5295-42F6-9BCF-245892B023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9102" y="578465"/>
            <a:ext cx="3234329" cy="654567"/>
          </a:xfrm>
          <a:prstGeom prst="rect">
            <a:avLst/>
          </a:prstGeom>
        </p:spPr>
      </p:pic>
    </p:spTree>
    <p:extLst>
      <p:ext uri="{BB962C8B-B14F-4D97-AF65-F5344CB8AC3E}">
        <p14:creationId xmlns:p14="http://schemas.microsoft.com/office/powerpoint/2010/main" val="229089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10/13/2025</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10/13/2025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Department of Transportation logo">
            <a:extLst>
              <a:ext uri="{FF2B5EF4-FFF2-40B4-BE49-F238E27FC236}">
                <a16:creationId xmlns:a16="http://schemas.microsoft.com/office/drawing/2014/main" id="{747F3109-3EDA-4D30-8461-787A6E66CD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9102" y="578465"/>
            <a:ext cx="3234329" cy="654567"/>
          </a:xfrm>
          <a:prstGeom prst="rect">
            <a:avLst/>
          </a:prstGeom>
        </p:spPr>
      </p:pic>
    </p:spTree>
    <p:extLst>
      <p:ext uri="{BB962C8B-B14F-4D97-AF65-F5344CB8AC3E}">
        <p14:creationId xmlns:p14="http://schemas.microsoft.com/office/powerpoint/2010/main" val="2109608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10/13/2025</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10/13/2025</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10/13/2025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10/13/2025</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11" r:id="rId4"/>
    <p:sldLayoutId id="2147483712" r:id="rId5"/>
    <p:sldLayoutId id="2147483790" r:id="rId6"/>
    <p:sldLayoutId id="2147483789" r:id="rId7"/>
    <p:sldLayoutId id="2147483714" r:id="rId8"/>
    <p:sldLayoutId id="2147483780" r:id="rId9"/>
    <p:sldLayoutId id="2147483773" r:id="rId10"/>
    <p:sldLayoutId id="2147483800" r:id="rId11"/>
    <p:sldLayoutId id="2147483688" r:id="rId12"/>
    <p:sldLayoutId id="2147483826" r:id="rId13"/>
    <p:sldLayoutId id="2147483801" r:id="rId14"/>
    <p:sldLayoutId id="2147483802" r:id="rId15"/>
    <p:sldLayoutId id="2147483803" r:id="rId16"/>
    <p:sldLayoutId id="2147483843" r:id="rId17"/>
    <p:sldLayoutId id="2147483844" r:id="rId18"/>
    <p:sldLayoutId id="2147483767" r:id="rId19"/>
    <p:sldLayoutId id="2147483771" r:id="rId20"/>
    <p:sldLayoutId id="2147483772" r:id="rId21"/>
    <p:sldLayoutId id="2147483820" r:id="rId22"/>
    <p:sldLayoutId id="2147483769" r:id="rId23"/>
    <p:sldLayoutId id="2147483770" r:id="rId24"/>
    <p:sldLayoutId id="2147483829" r:id="rId25"/>
    <p:sldLayoutId id="2147483732" r:id="rId26"/>
    <p:sldLayoutId id="2147483794" r:id="rId27"/>
    <p:sldLayoutId id="2147483733" r:id="rId28"/>
    <p:sldLayoutId id="2147483821" r:id="rId29"/>
    <p:sldLayoutId id="2147483805" r:id="rId30"/>
    <p:sldLayoutId id="2147483806" r:id="rId31"/>
    <p:sldLayoutId id="2147483822" r:id="rId32"/>
    <p:sldLayoutId id="2147483750" r:id="rId33"/>
    <p:sldLayoutId id="2147483765" r:id="rId34"/>
    <p:sldLayoutId id="2147483823" r:id="rId35"/>
    <p:sldLayoutId id="2147483809" r:id="rId36"/>
    <p:sldLayoutId id="2147483808" r:id="rId37"/>
    <p:sldLayoutId id="2147483824" r:id="rId38"/>
    <p:sldLayoutId id="2147483781" r:id="rId39"/>
    <p:sldLayoutId id="2147483825" r:id="rId40"/>
    <p:sldLayoutId id="2147483807" r:id="rId41"/>
    <p:sldLayoutId id="2147483838" r:id="rId42"/>
    <p:sldLayoutId id="2147483832" r:id="rId43"/>
    <p:sldLayoutId id="2147483830" r:id="rId44"/>
    <p:sldLayoutId id="2147483837" r:id="rId45"/>
    <p:sldLayoutId id="2147483831" r:id="rId46"/>
    <p:sldLayoutId id="2147483836" r:id="rId47"/>
    <p:sldLayoutId id="2147483833" r:id="rId48"/>
    <p:sldLayoutId id="2147483842" r:id="rId49"/>
    <p:sldLayoutId id="2147483841" r:id="rId50"/>
    <p:sldLayoutId id="2147483738" r:id="rId51"/>
    <p:sldLayoutId id="2147483739" r:id="rId52"/>
    <p:sldLayoutId id="2147483754" r:id="rId53"/>
    <p:sldLayoutId id="2147483755" r:id="rId54"/>
    <p:sldLayoutId id="2147483759" r:id="rId55"/>
    <p:sldLayoutId id="2147483753" r:id="rId56"/>
    <p:sldLayoutId id="2147483763" r:id="rId57"/>
    <p:sldLayoutId id="2147483762" r:id="rId58"/>
    <p:sldLayoutId id="2147483797" r:id="rId59"/>
    <p:sldLayoutId id="2147483827" r:id="rId60"/>
  </p:sldLayoutIdLst>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t.state.mn.us/utility/lefpguidance.html" TargetMode="Externa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6.FF6AE290"/><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FF6AE290"/><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mn365.sharepoint.com/sites/DOT_PUCPROJECTSOES/Shared%20Documents/General/z_ENM%20Form-Checklist_Final/Rev%200/Utility%20Project%20Review%20ENM_Rev%200_2023-11-14.docx?web=1"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mn365.sharepoint.com/:f:/r/sites/DOT_PUCPROJECTSOES/Shared%20Documents/General/Xcel_MN%20Energy%20Connection?csf=1&amp;web=1&amp;e=AJxLKd"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6025"/>
          </a:xfrm>
        </p:spPr>
        <p:txBody>
          <a:bodyPr vert="horz" lIns="91440" tIns="45720" rIns="91440" bIns="45720" rtlCol="0" anchor="ctr">
            <a:normAutofit/>
          </a:bodyPr>
          <a:lstStyle/>
          <a:p>
            <a:pPr algn="ctr"/>
            <a:r>
              <a:rPr lang="en-US" b="1" kern="1200" baseline="0" dirty="0" err="1">
                <a:solidFill>
                  <a:schemeClr val="accent5">
                    <a:lumMod val="90000"/>
                    <a:lumOff val="10000"/>
                  </a:schemeClr>
                </a:solidFill>
              </a:rPr>
              <a:t>PowerOn</a:t>
            </a:r>
            <a:r>
              <a:rPr lang="en-US" b="1" kern="1200" baseline="0" dirty="0">
                <a:solidFill>
                  <a:schemeClr val="accent5">
                    <a:lumMod val="90000"/>
                    <a:lumOff val="10000"/>
                  </a:schemeClr>
                </a:solidFill>
              </a:rPr>
              <a:t> Midwest 765kV &amp; 345kV Projects</a:t>
            </a:r>
          </a:p>
        </p:txBody>
      </p:sp>
      <p:sp>
        <p:nvSpPr>
          <p:cNvPr id="5" name="Text Placeholder 4"/>
          <p:cNvSpPr>
            <a:spLocks noGrp="1"/>
          </p:cNvSpPr>
          <p:nvPr>
            <p:ph sz="quarter" idx="10"/>
          </p:nvPr>
        </p:nvSpPr>
        <p:spPr>
          <a:xfrm>
            <a:off x="838200" y="1366345"/>
            <a:ext cx="6234953" cy="4788393"/>
          </a:xfrm>
        </p:spPr>
        <p:txBody>
          <a:bodyPr vert="horz" lIns="91440" tIns="45720" rIns="91440" bIns="45720" rtlCol="0">
            <a:normAutofit/>
          </a:bodyPr>
          <a:lstStyle/>
          <a:p>
            <a:pPr marL="0" indent="0" algn="ctr">
              <a:buNone/>
            </a:pPr>
            <a:r>
              <a:rPr lang="en-US" b="1" kern="1200" baseline="0" dirty="0"/>
              <a:t>Stacy Kotch Egstad| Utility Routing &amp; Siting Coordinator</a:t>
            </a:r>
          </a:p>
        </p:txBody>
      </p:sp>
      <p:pic>
        <p:nvPicPr>
          <p:cNvPr id="11" name="Picture Placeholder 10">
            <a:extLst>
              <a:ext uri="{FF2B5EF4-FFF2-40B4-BE49-F238E27FC236}">
                <a16:creationId xmlns:a16="http://schemas.microsoft.com/office/drawing/2014/main" id="{86FABD82-1813-C821-5E2A-020C8F2AD242}"/>
              </a:ext>
            </a:extLst>
          </p:cNvPr>
          <p:cNvPicPr>
            <a:picLocks noGrp="1" noChangeAspect="1"/>
          </p:cNvPicPr>
          <p:nvPr>
            <p:ph type="pic" sz="quarter" idx="13"/>
          </p:nvPr>
        </p:nvPicPr>
        <p:blipFill>
          <a:blip r:embed="rId3"/>
          <a:srcRect l="11182" r="16319" b="1"/>
          <a:stretch>
            <a:fillRect/>
          </a:stretch>
        </p:blipFill>
        <p:spPr>
          <a:xfrm>
            <a:off x="7653566" y="1364826"/>
            <a:ext cx="4538434" cy="4538434"/>
          </a:xfrm>
          <a:noFill/>
        </p:spPr>
      </p:pic>
      <p:sp>
        <p:nvSpPr>
          <p:cNvPr id="19" name="Date Placeholder 4">
            <a:extLst>
              <a:ext uri="{FF2B5EF4-FFF2-40B4-BE49-F238E27FC236}">
                <a16:creationId xmlns:a16="http://schemas.microsoft.com/office/drawing/2014/main" id="{1AB560FF-0445-47FA-A6A2-083236B77D3B}"/>
              </a:ext>
            </a:extLst>
          </p:cNvPr>
          <p:cNvSpPr>
            <a:spLocks noGrp="1"/>
          </p:cNvSpPr>
          <p:nvPr>
            <p:ph type="dt" sz="half" idx="2"/>
          </p:nvPr>
        </p:nvSpPr>
        <p:spPr>
          <a:xfrm>
            <a:off x="838200" y="6356350"/>
            <a:ext cx="1358590" cy="365125"/>
          </a:xfrm>
        </p:spPr>
        <p:txBody>
          <a:bodyPr anchor="ctr">
            <a:normAutofit/>
          </a:bodyPr>
          <a:lstStyle/>
          <a:p>
            <a:pPr>
              <a:spcAft>
                <a:spcPts val="600"/>
              </a:spcAft>
            </a:pPr>
            <a:fld id="{F4B91AA0-3BA7-4036-A3DA-317C6C4FFA29}" type="datetime1">
              <a:rPr lang="en-US" smtClean="0"/>
              <a:pPr>
                <a:spcAft>
                  <a:spcPts val="600"/>
                </a:spcAft>
              </a:pPr>
              <a:t>10/13/2025</a:t>
            </a:fld>
            <a:endParaRPr lang="en-US"/>
          </a:p>
        </p:txBody>
      </p:sp>
      <p:sp>
        <p:nvSpPr>
          <p:cNvPr id="18" name="Footer Placeholder 5">
            <a:extLst>
              <a:ext uri="{FF2B5EF4-FFF2-40B4-BE49-F238E27FC236}">
                <a16:creationId xmlns:a16="http://schemas.microsoft.com/office/drawing/2014/main" id="{2734155F-E89E-BC99-42B5-72A69C5D9F50}"/>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mndot.gov</a:t>
            </a:r>
          </a:p>
        </p:txBody>
      </p:sp>
      <p:sp>
        <p:nvSpPr>
          <p:cNvPr id="20" name="Slide Number Placeholder 6">
            <a:extLst>
              <a:ext uri="{FF2B5EF4-FFF2-40B4-BE49-F238E27FC236}">
                <a16:creationId xmlns:a16="http://schemas.microsoft.com/office/drawing/2014/main" id="{728BE902-3355-2317-F123-BE9D6E4E5B43}"/>
              </a:ext>
            </a:extLst>
          </p:cNvPr>
          <p:cNvSpPr>
            <a:spLocks noGrp="1"/>
          </p:cNvSpPr>
          <p:nvPr>
            <p:ph type="sldNum" sz="quarter" idx="4"/>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1</a:t>
            </a:fld>
            <a:endParaRPr lang="en-US"/>
          </a:p>
        </p:txBody>
      </p:sp>
      <p:sp>
        <p:nvSpPr>
          <p:cNvPr id="9" name="Footer Placeholder 6"/>
          <p:cNvSpPr txBox="1">
            <a:spLocks/>
          </p:cNvSpPr>
          <p:nvPr/>
        </p:nvSpPr>
        <p:spPr bwMode="auto">
          <a:xfrm>
            <a:off x="1568740" y="2454689"/>
            <a:ext cx="4527259" cy="3675116"/>
          </a:xfrm>
          <a:prstGeom prst="ellipse">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00"/>
              </a:spcBef>
              <a:spcAft>
                <a:spcPts val="1000"/>
              </a:spcAft>
              <a:buClr>
                <a:schemeClr val="accent1"/>
              </a:buClr>
            </a:pPr>
            <a:r>
              <a:rPr lang="en-US" sz="2500" b="1" kern="1200" baseline="0" dirty="0">
                <a:latin typeface="+mn-lt"/>
                <a:ea typeface="+mn-ea"/>
                <a:cs typeface="+mn-cs"/>
              </a:rPr>
              <a:t> Energy Infrastructure Permitting with the P</a:t>
            </a:r>
            <a:r>
              <a:rPr lang="en-US" sz="2500" b="1" dirty="0"/>
              <a:t>ublic </a:t>
            </a:r>
            <a:r>
              <a:rPr lang="en-US" sz="2500" b="1" kern="1200" baseline="0" dirty="0">
                <a:latin typeface="+mn-lt"/>
                <a:ea typeface="+mn-ea"/>
                <a:cs typeface="+mn-cs"/>
              </a:rPr>
              <a:t>Utilities Commission </a:t>
            </a:r>
          </a:p>
        </p:txBody>
      </p:sp>
    </p:spTree>
    <p:extLst>
      <p:ext uri="{BB962C8B-B14F-4D97-AF65-F5344CB8AC3E}">
        <p14:creationId xmlns:p14="http://schemas.microsoft.com/office/powerpoint/2010/main" val="1686907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1E04-573B-4098-973B-97E7B303D1F9}"/>
              </a:ext>
            </a:extLst>
          </p:cNvPr>
          <p:cNvSpPr>
            <a:spLocks noGrp="1"/>
          </p:cNvSpPr>
          <p:nvPr>
            <p:ph type="title"/>
          </p:nvPr>
        </p:nvSpPr>
        <p:spPr/>
        <p:txBody>
          <a:bodyPr>
            <a:normAutofit/>
          </a:bodyPr>
          <a:lstStyle/>
          <a:p>
            <a:r>
              <a:rPr lang="en-US" dirty="0"/>
              <a:t>Deeper Dive…How is MnDOT Involved?</a:t>
            </a:r>
          </a:p>
        </p:txBody>
      </p:sp>
      <p:pic>
        <p:nvPicPr>
          <p:cNvPr id="9" name="Content Placeholder 8">
            <a:extLst>
              <a:ext uri="{FF2B5EF4-FFF2-40B4-BE49-F238E27FC236}">
                <a16:creationId xmlns:a16="http://schemas.microsoft.com/office/drawing/2014/main" id="{29292864-47EF-A579-7090-E6AD80350BA5}"/>
              </a:ext>
            </a:extLst>
          </p:cNvPr>
          <p:cNvPicPr>
            <a:picLocks noGrp="1" noChangeAspect="1"/>
          </p:cNvPicPr>
          <p:nvPr>
            <p:ph sz="half" idx="1"/>
          </p:nvPr>
        </p:nvPicPr>
        <p:blipFill>
          <a:blip r:embed="rId2"/>
          <a:stretch>
            <a:fillRect/>
          </a:stretch>
        </p:blipFill>
        <p:spPr>
          <a:xfrm>
            <a:off x="395057" y="1593076"/>
            <a:ext cx="5540186" cy="4583113"/>
          </a:xfrm>
        </p:spPr>
      </p:pic>
      <p:sp>
        <p:nvSpPr>
          <p:cNvPr id="4" name="Date Placeholder 3">
            <a:extLst>
              <a:ext uri="{FF2B5EF4-FFF2-40B4-BE49-F238E27FC236}">
                <a16:creationId xmlns:a16="http://schemas.microsoft.com/office/drawing/2014/main" id="{C049A7D4-B96F-47BD-B59B-DDEC60046F76}"/>
              </a:ext>
            </a:extLst>
          </p:cNvPr>
          <p:cNvSpPr>
            <a:spLocks noGrp="1"/>
          </p:cNvSpPr>
          <p:nvPr>
            <p:ph type="dt" sz="half" idx="10"/>
          </p:nvPr>
        </p:nvSpPr>
        <p:spPr/>
        <p:txBody>
          <a:bodyPr/>
          <a:lstStyle/>
          <a:p>
            <a:fld id="{824D5D47-1752-4D84-8BFB-C2F71A34C932}" type="datetime1">
              <a:rPr lang="en-US" smtClean="0"/>
              <a:t>10/13/2025</a:t>
            </a:fld>
            <a:endParaRPr lang="en-US" dirty="0"/>
          </a:p>
        </p:txBody>
      </p:sp>
      <p:sp>
        <p:nvSpPr>
          <p:cNvPr id="5" name="Footer Placeholder 4">
            <a:extLst>
              <a:ext uri="{FF2B5EF4-FFF2-40B4-BE49-F238E27FC236}">
                <a16:creationId xmlns:a16="http://schemas.microsoft.com/office/drawing/2014/main" id="{461A29AE-EBA5-499D-ABDC-8FB6238C75DA}"/>
              </a:ext>
            </a:extLst>
          </p:cNvPr>
          <p:cNvSpPr>
            <a:spLocks noGrp="1"/>
          </p:cNvSpPr>
          <p:nvPr>
            <p:ph type="ftr" sz="quarter" idx="3"/>
          </p:nvPr>
        </p:nvSpPr>
        <p:spPr/>
        <p:txBody>
          <a:bodyPr/>
          <a:lstStyle/>
          <a:p>
            <a:r>
              <a:rPr lang="en-US" dirty="0"/>
              <a:t>mndot.gov</a:t>
            </a:r>
          </a:p>
        </p:txBody>
      </p:sp>
      <p:sp>
        <p:nvSpPr>
          <p:cNvPr id="6" name="Slide Number Placeholder 5">
            <a:extLst>
              <a:ext uri="{FF2B5EF4-FFF2-40B4-BE49-F238E27FC236}">
                <a16:creationId xmlns:a16="http://schemas.microsoft.com/office/drawing/2014/main" id="{4629EF32-681A-44AB-ABC5-517CD06413F8}"/>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10" name="Oval 9">
            <a:extLst>
              <a:ext uri="{FF2B5EF4-FFF2-40B4-BE49-F238E27FC236}">
                <a16:creationId xmlns:a16="http://schemas.microsoft.com/office/drawing/2014/main" id="{99621063-B9CC-D530-488F-8B17652A5F4F}"/>
              </a:ext>
            </a:extLst>
          </p:cNvPr>
          <p:cNvSpPr/>
          <p:nvPr/>
        </p:nvSpPr>
        <p:spPr>
          <a:xfrm>
            <a:off x="2104008" y="4540928"/>
            <a:ext cx="2348143" cy="20418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934C6634-48C1-8B00-702A-4D93A7D626B2}"/>
              </a:ext>
            </a:extLst>
          </p:cNvPr>
          <p:cNvSpPr/>
          <p:nvPr/>
        </p:nvSpPr>
        <p:spPr>
          <a:xfrm>
            <a:off x="4518734" y="4589755"/>
            <a:ext cx="1282823" cy="155360"/>
          </a:xfrm>
          <a:prstGeom prst="rightArrow">
            <a:avLst/>
          </a:prstGeom>
          <a:solidFill>
            <a:srgbClr val="78BE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Content Placeholder 16">
            <a:hlinkClick r:id="rId3"/>
            <a:extLst>
              <a:ext uri="{FF2B5EF4-FFF2-40B4-BE49-F238E27FC236}">
                <a16:creationId xmlns:a16="http://schemas.microsoft.com/office/drawing/2014/main" id="{356BD2B2-58FE-9F05-F579-83584ED1B8EF}"/>
              </a:ext>
            </a:extLst>
          </p:cNvPr>
          <p:cNvPicPr>
            <a:picLocks noGrp="1" noChangeAspect="1"/>
          </p:cNvPicPr>
          <p:nvPr>
            <p:ph sz="half" idx="2"/>
          </p:nvPr>
        </p:nvPicPr>
        <p:blipFill>
          <a:blip r:embed="rId4"/>
          <a:stretch>
            <a:fillRect/>
          </a:stretch>
        </p:blipFill>
        <p:spPr>
          <a:xfrm>
            <a:off x="6498958" y="1593075"/>
            <a:ext cx="4912547" cy="4583113"/>
          </a:xfrm>
        </p:spPr>
      </p:pic>
    </p:spTree>
    <p:extLst>
      <p:ext uri="{BB962C8B-B14F-4D97-AF65-F5344CB8AC3E}">
        <p14:creationId xmlns:p14="http://schemas.microsoft.com/office/powerpoint/2010/main" val="154807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FC02-38FA-FF50-DA34-6D7210C5FAB5}"/>
              </a:ext>
            </a:extLst>
          </p:cNvPr>
          <p:cNvSpPr>
            <a:spLocks noGrp="1"/>
          </p:cNvSpPr>
          <p:nvPr>
            <p:ph type="title"/>
          </p:nvPr>
        </p:nvSpPr>
        <p:spPr>
          <a:xfrm>
            <a:off x="669290" y="17715"/>
            <a:ext cx="11323828" cy="553998"/>
          </a:xfrm>
        </p:spPr>
        <p:txBody>
          <a:bodyPr>
            <a:normAutofit fontScale="90000"/>
          </a:bodyPr>
          <a:lstStyle/>
          <a:p>
            <a:r>
              <a:rPr lang="en-US" dirty="0"/>
              <a:t>		</a:t>
            </a:r>
            <a:br>
              <a:rPr lang="en-US" dirty="0"/>
            </a:br>
            <a:r>
              <a:rPr lang="en-US" sz="4000" b="1" dirty="0"/>
              <a:t>Resources</a:t>
            </a:r>
          </a:p>
        </p:txBody>
      </p:sp>
      <p:sp>
        <p:nvSpPr>
          <p:cNvPr id="3" name="Text Placeholder 2">
            <a:extLst>
              <a:ext uri="{FF2B5EF4-FFF2-40B4-BE49-F238E27FC236}">
                <a16:creationId xmlns:a16="http://schemas.microsoft.com/office/drawing/2014/main" id="{2C76CC38-D83F-C5E2-DFFA-E599F7BC83F0}"/>
              </a:ext>
            </a:extLst>
          </p:cNvPr>
          <p:cNvSpPr>
            <a:spLocks noGrp="1"/>
          </p:cNvSpPr>
          <p:nvPr>
            <p:ph type="body" idx="1"/>
          </p:nvPr>
        </p:nvSpPr>
        <p:spPr>
          <a:xfrm>
            <a:off x="224514" y="1363239"/>
            <a:ext cx="11657246" cy="1969770"/>
          </a:xfrm>
        </p:spPr>
        <p:txBody>
          <a:bodyPr/>
          <a:lstStyle/>
          <a:p>
            <a:endParaRPr lang="en-US" dirty="0"/>
          </a:p>
          <a:p>
            <a:pPr marL="0" indent="0">
              <a:buNone/>
            </a:pPr>
            <a:r>
              <a:rPr lang="en-US" b="1" dirty="0"/>
              <a:t>     EIP Projects	    DOT EIP Page	          UAP Page  	        MISO LRTP</a:t>
            </a:r>
          </a:p>
          <a:p>
            <a:endParaRPr lang="en-US" dirty="0"/>
          </a:p>
          <a:p>
            <a:endParaRPr lang="en-US" dirty="0"/>
          </a:p>
        </p:txBody>
      </p:sp>
      <p:pic>
        <p:nvPicPr>
          <p:cNvPr id="13" name="Picture 12">
            <a:extLst>
              <a:ext uri="{FF2B5EF4-FFF2-40B4-BE49-F238E27FC236}">
                <a16:creationId xmlns:a16="http://schemas.microsoft.com/office/drawing/2014/main" id="{CEFB066B-F4C4-6600-CE9A-D8D7F0A2FC79}"/>
              </a:ext>
            </a:extLst>
          </p:cNvPr>
          <p:cNvPicPr>
            <a:picLocks noChangeAspect="1"/>
          </p:cNvPicPr>
          <p:nvPr/>
        </p:nvPicPr>
        <p:blipFill>
          <a:blip r:embed="rId3"/>
          <a:stretch>
            <a:fillRect/>
          </a:stretch>
        </p:blipFill>
        <p:spPr>
          <a:xfrm>
            <a:off x="3078199" y="2981535"/>
            <a:ext cx="2286000" cy="2286000"/>
          </a:xfrm>
          <a:prstGeom prst="rect">
            <a:avLst/>
          </a:prstGeom>
        </p:spPr>
      </p:pic>
      <p:pic>
        <p:nvPicPr>
          <p:cNvPr id="15" name="Picture 14">
            <a:extLst>
              <a:ext uri="{FF2B5EF4-FFF2-40B4-BE49-F238E27FC236}">
                <a16:creationId xmlns:a16="http://schemas.microsoft.com/office/drawing/2014/main" id="{2E8A0225-7F58-6893-2E49-9A03579B29AE}"/>
              </a:ext>
            </a:extLst>
          </p:cNvPr>
          <p:cNvPicPr>
            <a:picLocks noChangeAspect="1"/>
          </p:cNvPicPr>
          <p:nvPr/>
        </p:nvPicPr>
        <p:blipFill>
          <a:blip r:embed="rId4"/>
          <a:stretch>
            <a:fillRect/>
          </a:stretch>
        </p:blipFill>
        <p:spPr>
          <a:xfrm>
            <a:off x="8746323" y="2981535"/>
            <a:ext cx="2286000" cy="2286000"/>
          </a:xfrm>
          <a:prstGeom prst="rect">
            <a:avLst/>
          </a:prstGeom>
        </p:spPr>
      </p:pic>
      <p:sp>
        <p:nvSpPr>
          <p:cNvPr id="6" name="Slide Number Placeholder 5">
            <a:extLst>
              <a:ext uri="{FF2B5EF4-FFF2-40B4-BE49-F238E27FC236}">
                <a16:creationId xmlns:a16="http://schemas.microsoft.com/office/drawing/2014/main" id="{65733D55-CC02-1CF5-916A-90045FBF4FBF}"/>
              </a:ext>
            </a:extLst>
          </p:cNvPr>
          <p:cNvSpPr>
            <a:spLocks noGrp="1"/>
          </p:cNvSpPr>
          <p:nvPr>
            <p:ph type="sldNum" sz="quarter" idx="7"/>
          </p:nvPr>
        </p:nvSpPr>
        <p:spPr>
          <a:xfrm>
            <a:off x="11069946" y="6462966"/>
            <a:ext cx="321143" cy="156068"/>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935">
              <a:lnSpc>
                <a:spcPts val="1240"/>
              </a:lnSpc>
            </a:pPr>
            <a:fld id="{81D60167-4931-47E6-BA6A-407CBD079E47}" type="slidenum">
              <a:rPr lang="en-US" spc="-50" smtClean="0"/>
              <a:pPr marL="114935">
                <a:lnSpc>
                  <a:spcPts val="1240"/>
                </a:lnSpc>
              </a:pPr>
              <a:t>11</a:t>
            </a:fld>
            <a:endParaRPr lang="en-US" spc="-50" dirty="0"/>
          </a:p>
        </p:txBody>
      </p:sp>
      <p:pic>
        <p:nvPicPr>
          <p:cNvPr id="5" name="Picture 4">
            <a:extLst>
              <a:ext uri="{FF2B5EF4-FFF2-40B4-BE49-F238E27FC236}">
                <a16:creationId xmlns:a16="http://schemas.microsoft.com/office/drawing/2014/main" id="{E97E3E48-18A3-5C54-9AF2-760A30CFAA3C}"/>
              </a:ext>
            </a:extLst>
          </p:cNvPr>
          <p:cNvPicPr>
            <a:picLocks noChangeAspect="1"/>
          </p:cNvPicPr>
          <p:nvPr/>
        </p:nvPicPr>
        <p:blipFill>
          <a:blip r:embed="rId5"/>
          <a:stretch>
            <a:fillRect/>
          </a:stretch>
        </p:blipFill>
        <p:spPr>
          <a:xfrm>
            <a:off x="6053137" y="2981535"/>
            <a:ext cx="2286000" cy="2286000"/>
          </a:xfrm>
          <a:prstGeom prst="rect">
            <a:avLst/>
          </a:prstGeom>
        </p:spPr>
      </p:pic>
      <p:pic>
        <p:nvPicPr>
          <p:cNvPr id="7" name="Picture 6">
            <a:extLst>
              <a:ext uri="{FF2B5EF4-FFF2-40B4-BE49-F238E27FC236}">
                <a16:creationId xmlns:a16="http://schemas.microsoft.com/office/drawing/2014/main" id="{3E5A0A26-E660-C8DC-2F74-EB290F8DB974}"/>
              </a:ext>
            </a:extLst>
          </p:cNvPr>
          <p:cNvPicPr>
            <a:picLocks noChangeAspect="1"/>
          </p:cNvPicPr>
          <p:nvPr/>
        </p:nvPicPr>
        <p:blipFill>
          <a:blip r:embed="rId6"/>
          <a:stretch>
            <a:fillRect/>
          </a:stretch>
        </p:blipFill>
        <p:spPr>
          <a:xfrm>
            <a:off x="310240" y="2981535"/>
            <a:ext cx="2286000" cy="2286000"/>
          </a:xfrm>
          <a:prstGeom prst="rect">
            <a:avLst/>
          </a:prstGeom>
        </p:spPr>
      </p:pic>
    </p:spTree>
    <p:extLst>
      <p:ext uri="{BB962C8B-B14F-4D97-AF65-F5344CB8AC3E}">
        <p14:creationId xmlns:p14="http://schemas.microsoft.com/office/powerpoint/2010/main" val="3402759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solidFill>
                  <a:schemeClr val="accent3">
                    <a:lumMod val="75000"/>
                  </a:schemeClr>
                </a:solidFill>
              </a:rPr>
              <a:t>Stacy Kotch Egstad</a:t>
            </a:r>
          </a:p>
          <a:p>
            <a:r>
              <a:rPr lang="en-US" sz="2800" i="1" dirty="0">
                <a:solidFill>
                  <a:schemeClr val="accent3">
                    <a:lumMod val="75000"/>
                  </a:schemeClr>
                </a:solidFill>
              </a:rPr>
              <a:t>stacy.kotch@state.mn.us</a:t>
            </a:r>
          </a:p>
          <a:p>
            <a:r>
              <a:rPr lang="en-US" dirty="0">
                <a:solidFill>
                  <a:schemeClr val="accent3">
                    <a:lumMod val="75000"/>
                  </a:schemeClr>
                </a:solidFill>
              </a:rPr>
              <a:t>651-358-0786</a:t>
            </a:r>
          </a:p>
        </p:txBody>
      </p:sp>
    </p:spTree>
    <p:extLst>
      <p:ext uri="{BB962C8B-B14F-4D97-AF65-F5344CB8AC3E}">
        <p14:creationId xmlns:p14="http://schemas.microsoft.com/office/powerpoint/2010/main" val="242918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9362"/>
            <a:ext cx="10515600" cy="1216025"/>
          </a:xfrm>
        </p:spPr>
        <p:txBody>
          <a:bodyPr/>
          <a:lstStyle/>
          <a:p>
            <a:r>
              <a:rPr lang="en-US" dirty="0" err="1"/>
              <a:t>PowerOn</a:t>
            </a:r>
            <a:r>
              <a:rPr lang="en-US" dirty="0"/>
              <a:t> Midwest Project Components</a:t>
            </a:r>
          </a:p>
        </p:txBody>
      </p:sp>
      <p:sp>
        <p:nvSpPr>
          <p:cNvPr id="3" name="TextBox 2">
            <a:extLst>
              <a:ext uri="{FF2B5EF4-FFF2-40B4-BE49-F238E27FC236}">
                <a16:creationId xmlns:a16="http://schemas.microsoft.com/office/drawing/2014/main" id="{145861B1-964E-D0E6-A2F6-7F6ED2CD6976}"/>
              </a:ext>
            </a:extLst>
          </p:cNvPr>
          <p:cNvSpPr txBox="1"/>
          <p:nvPr/>
        </p:nvSpPr>
        <p:spPr>
          <a:xfrm>
            <a:off x="238038" y="846909"/>
            <a:ext cx="6096698" cy="5016758"/>
          </a:xfrm>
          <a:prstGeom prst="rect">
            <a:avLst/>
          </a:prstGeom>
          <a:noFill/>
        </p:spPr>
        <p:txBody>
          <a:bodyPr wrap="square">
            <a:spAutoFit/>
          </a:bodyPr>
          <a:lstStyle/>
          <a:p>
            <a:r>
              <a:rPr lang="en-US" sz="2000" dirty="0"/>
              <a:t>As a part of the MISO LRTP Tranche 2.1 projects, establish a new 765 kV “backbone” across the Midwest.</a:t>
            </a:r>
          </a:p>
          <a:p>
            <a:r>
              <a:rPr lang="en-US" sz="2000" dirty="0"/>
              <a:t>Applicants intend to file an application for a Certificate of Need* (CN Application) for the Project with the PUC no later than February 6, 2026. </a:t>
            </a:r>
          </a:p>
          <a:p>
            <a:r>
              <a:rPr lang="en-US" sz="2000" dirty="0"/>
              <a:t>The CN Application will include the Minnesota portions of LRTP Nos. 22, 23, 24, and 25. </a:t>
            </a:r>
          </a:p>
          <a:p>
            <a:r>
              <a:rPr lang="en-US" sz="2000" dirty="0"/>
              <a:t>Applicants will submit separate route permit applications for these projects, beginning no earlier than late 2026.</a:t>
            </a:r>
          </a:p>
          <a:p>
            <a:endParaRPr lang="en-US" sz="2000" dirty="0"/>
          </a:p>
          <a:p>
            <a:endParaRPr lang="en-US" sz="2000" dirty="0"/>
          </a:p>
          <a:p>
            <a:r>
              <a:rPr lang="en-US" sz="2000" dirty="0"/>
              <a:t>*</a:t>
            </a:r>
            <a:r>
              <a:rPr lang="en-US" sz="1600" dirty="0"/>
              <a:t>In Minnesota, certain large electric generating facilities and large high-voltage transmission lines are required by law to obtain a certificate of need in addition to any necessary site or route permits. A certificate of need is an approval from the Minnesota Public Utilities Commission that confirms the demonstrated need for a large electric generating facility or high-voltage transmission line. </a:t>
            </a:r>
          </a:p>
        </p:txBody>
      </p:sp>
      <p:pic>
        <p:nvPicPr>
          <p:cNvPr id="6" name="Picture 5">
            <a:extLst>
              <a:ext uri="{FF2B5EF4-FFF2-40B4-BE49-F238E27FC236}">
                <a16:creationId xmlns:a16="http://schemas.microsoft.com/office/drawing/2014/main" id="{D27D8B9D-391F-BDBA-99F1-0EF05555D5AB}"/>
              </a:ext>
            </a:extLst>
          </p:cNvPr>
          <p:cNvPicPr>
            <a:picLocks noChangeAspect="1"/>
          </p:cNvPicPr>
          <p:nvPr/>
        </p:nvPicPr>
        <p:blipFill>
          <a:blip r:embed="rId3"/>
          <a:stretch>
            <a:fillRect/>
          </a:stretch>
        </p:blipFill>
        <p:spPr>
          <a:xfrm>
            <a:off x="6334736" y="1223247"/>
            <a:ext cx="5845351" cy="4642700"/>
          </a:xfrm>
          <a:prstGeom prst="rect">
            <a:avLst/>
          </a:prstGeom>
        </p:spPr>
      </p:pic>
    </p:spTree>
    <p:extLst>
      <p:ext uri="{BB962C8B-B14F-4D97-AF65-F5344CB8AC3E}">
        <p14:creationId xmlns:p14="http://schemas.microsoft.com/office/powerpoint/2010/main" val="170340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
            <a:ext cx="10515600" cy="1216025"/>
          </a:xfrm>
        </p:spPr>
        <p:txBody>
          <a:bodyPr anchor="ctr">
            <a:normAutofit/>
          </a:bodyPr>
          <a:lstStyle/>
          <a:p>
            <a:pPr>
              <a:spcBef>
                <a:spcPts val="0"/>
              </a:spcBef>
            </a:pPr>
            <a:r>
              <a:rPr lang="en-US" b="1" dirty="0"/>
              <a:t>MN Projects in MISO LRTP Tranche 2.1</a:t>
            </a:r>
          </a:p>
        </p:txBody>
      </p:sp>
      <p:sp>
        <p:nvSpPr>
          <p:cNvPr id="10" name="Content Placeholder 9"/>
          <p:cNvSpPr>
            <a:spLocks noGrp="1"/>
          </p:cNvSpPr>
          <p:nvPr>
            <p:ph sz="half" idx="1"/>
          </p:nvPr>
        </p:nvSpPr>
        <p:spPr>
          <a:xfrm>
            <a:off x="167780" y="1594624"/>
            <a:ext cx="5852020" cy="4582339"/>
          </a:xfrm>
        </p:spPr>
        <p:txBody>
          <a:bodyPr>
            <a:normAutofit/>
          </a:bodyPr>
          <a:lstStyle/>
          <a:p>
            <a:pPr>
              <a:lnSpc>
                <a:spcPct val="90000"/>
              </a:lnSpc>
              <a:spcBef>
                <a:spcPts val="0"/>
              </a:spcBef>
              <a:spcAft>
                <a:spcPts val="0"/>
              </a:spcAft>
            </a:pPr>
            <a:r>
              <a:rPr lang="en-US" sz="2000" dirty="0">
                <a:solidFill>
                  <a:schemeClr val="accent2">
                    <a:lumMod val="75000"/>
                  </a:schemeClr>
                </a:solidFill>
              </a:rPr>
              <a:t>Bison – Alex 345kV 2</a:t>
            </a:r>
            <a:r>
              <a:rPr lang="en-US" sz="2000" baseline="30000" dirty="0">
                <a:solidFill>
                  <a:schemeClr val="accent2">
                    <a:lumMod val="75000"/>
                  </a:schemeClr>
                </a:solidFill>
              </a:rPr>
              <a:t>nd</a:t>
            </a:r>
            <a:r>
              <a:rPr lang="en-US" sz="2000" dirty="0">
                <a:solidFill>
                  <a:schemeClr val="accent2">
                    <a:lumMod val="75000"/>
                  </a:schemeClr>
                </a:solidFill>
              </a:rPr>
              <a:t> Circuit (LRTP #19)</a:t>
            </a:r>
          </a:p>
          <a:p>
            <a:pPr>
              <a:lnSpc>
                <a:spcPct val="90000"/>
              </a:lnSpc>
              <a:spcBef>
                <a:spcPts val="0"/>
              </a:spcBef>
              <a:spcAft>
                <a:spcPts val="0"/>
              </a:spcAft>
            </a:pPr>
            <a:r>
              <a:rPr lang="en-US" sz="2000" dirty="0">
                <a:solidFill>
                  <a:schemeClr val="accent2">
                    <a:lumMod val="75000"/>
                  </a:schemeClr>
                </a:solidFill>
              </a:rPr>
              <a:t>Maple River – Cuyuna 345kV (LRTP #20)</a:t>
            </a:r>
          </a:p>
          <a:p>
            <a:pPr>
              <a:lnSpc>
                <a:spcPct val="90000"/>
              </a:lnSpc>
              <a:spcBef>
                <a:spcPts val="0"/>
              </a:spcBef>
              <a:spcAft>
                <a:spcPts val="0"/>
              </a:spcAft>
            </a:pPr>
            <a:r>
              <a:rPr lang="en-US" sz="2000" dirty="0">
                <a:solidFill>
                  <a:schemeClr val="accent2">
                    <a:lumMod val="75000"/>
                  </a:schemeClr>
                </a:solidFill>
              </a:rPr>
              <a:t>Iron Range – St. Louis Co – Arrowhead 345kV (LRTP #21)</a:t>
            </a:r>
          </a:p>
          <a:p>
            <a:pPr>
              <a:lnSpc>
                <a:spcPct val="90000"/>
              </a:lnSpc>
              <a:spcBef>
                <a:spcPts val="0"/>
              </a:spcBef>
              <a:spcAft>
                <a:spcPts val="0"/>
              </a:spcAft>
            </a:pPr>
            <a:r>
              <a:rPr lang="en-US" sz="2000" dirty="0"/>
              <a:t>Brookings – Lakefield 765kV (LRTP </a:t>
            </a:r>
            <a:r>
              <a:rPr lang="en-US" sz="2000" dirty="0">
                <a:solidFill>
                  <a:schemeClr val="tx1">
                    <a:lumMod val="50000"/>
                    <a:lumOff val="50000"/>
                  </a:schemeClr>
                </a:solidFill>
              </a:rPr>
              <a:t>#22</a:t>
            </a:r>
            <a:r>
              <a:rPr lang="en-US" sz="2000" dirty="0"/>
              <a:t>)</a:t>
            </a:r>
          </a:p>
          <a:p>
            <a:pPr lvl="1">
              <a:lnSpc>
                <a:spcPct val="90000"/>
              </a:lnSpc>
              <a:spcBef>
                <a:spcPts val="0"/>
              </a:spcBef>
              <a:spcAft>
                <a:spcPts val="0"/>
              </a:spcAft>
            </a:pPr>
            <a:r>
              <a:rPr lang="en-US" sz="1600" dirty="0"/>
              <a:t>SD/MN border and the Lakefield Junction Substation in Jackson County</a:t>
            </a:r>
          </a:p>
          <a:p>
            <a:pPr>
              <a:lnSpc>
                <a:spcPct val="90000"/>
              </a:lnSpc>
              <a:spcBef>
                <a:spcPts val="0"/>
              </a:spcBef>
              <a:spcAft>
                <a:spcPts val="0"/>
              </a:spcAft>
            </a:pPr>
            <a:r>
              <a:rPr lang="en-US" sz="2000" dirty="0"/>
              <a:t>Lakefield </a:t>
            </a:r>
            <a:r>
              <a:rPr lang="en-US" sz="2000" dirty="0" err="1"/>
              <a:t>Jct</a:t>
            </a:r>
            <a:r>
              <a:rPr lang="en-US" sz="2000" dirty="0"/>
              <a:t> – East Adair 765kV (LRTP </a:t>
            </a:r>
            <a:r>
              <a:rPr lang="en-US" sz="2000" dirty="0">
                <a:solidFill>
                  <a:schemeClr val="tx1">
                    <a:lumMod val="50000"/>
                    <a:lumOff val="50000"/>
                  </a:schemeClr>
                </a:solidFill>
              </a:rPr>
              <a:t>#23</a:t>
            </a:r>
            <a:r>
              <a:rPr lang="en-US" sz="2000" dirty="0"/>
              <a:t>)</a:t>
            </a:r>
          </a:p>
          <a:p>
            <a:pPr lvl="1">
              <a:lnSpc>
                <a:spcPct val="90000"/>
              </a:lnSpc>
              <a:spcBef>
                <a:spcPts val="0"/>
              </a:spcBef>
              <a:spcAft>
                <a:spcPts val="0"/>
              </a:spcAft>
            </a:pPr>
            <a:r>
              <a:rPr lang="en-US" sz="1600" dirty="0"/>
              <a:t>Lakefield Junction Substation and the MN/Iowa border</a:t>
            </a:r>
          </a:p>
          <a:p>
            <a:pPr>
              <a:lnSpc>
                <a:spcPct val="90000"/>
              </a:lnSpc>
              <a:spcBef>
                <a:spcPts val="0"/>
              </a:spcBef>
              <a:spcAft>
                <a:spcPts val="0"/>
              </a:spcAft>
            </a:pPr>
            <a:r>
              <a:rPr lang="en-US" sz="2000" dirty="0"/>
              <a:t>Lakefield </a:t>
            </a:r>
            <a:r>
              <a:rPr lang="en-US" sz="2000" dirty="0" err="1"/>
              <a:t>Jct</a:t>
            </a:r>
            <a:r>
              <a:rPr lang="en-US" sz="2000" dirty="0"/>
              <a:t> – Pleasant Valley 765kV (LRTP </a:t>
            </a:r>
            <a:r>
              <a:rPr lang="en-US" sz="2000" dirty="0">
                <a:solidFill>
                  <a:schemeClr val="tx1">
                    <a:lumMod val="50000"/>
                    <a:lumOff val="50000"/>
                  </a:schemeClr>
                </a:solidFill>
              </a:rPr>
              <a:t>#24</a:t>
            </a:r>
            <a:r>
              <a:rPr lang="en-US" sz="2000" dirty="0"/>
              <a:t>)</a:t>
            </a:r>
          </a:p>
          <a:p>
            <a:pPr lvl="1">
              <a:lnSpc>
                <a:spcPct val="90000"/>
              </a:lnSpc>
              <a:spcBef>
                <a:spcPts val="0"/>
              </a:spcBef>
              <a:spcAft>
                <a:spcPts val="0"/>
              </a:spcAft>
            </a:pPr>
            <a:r>
              <a:rPr lang="en-US" sz="1600" dirty="0"/>
              <a:t>Lakefield Junction Substation and the Pleasant Valley Substation in Mower County</a:t>
            </a:r>
          </a:p>
          <a:p>
            <a:pPr>
              <a:lnSpc>
                <a:spcPct val="90000"/>
              </a:lnSpc>
              <a:spcBef>
                <a:spcPts val="0"/>
              </a:spcBef>
              <a:spcAft>
                <a:spcPts val="0"/>
              </a:spcAft>
            </a:pPr>
            <a:r>
              <a:rPr lang="en-US" sz="2000" dirty="0"/>
              <a:t>Pleasant Valley – North Roch (LRTP </a:t>
            </a:r>
            <a:r>
              <a:rPr lang="en-US" sz="2000" dirty="0">
                <a:solidFill>
                  <a:schemeClr val="tx1">
                    <a:lumMod val="50000"/>
                    <a:lumOff val="50000"/>
                  </a:schemeClr>
                </a:solidFill>
              </a:rPr>
              <a:t>#25</a:t>
            </a:r>
            <a:r>
              <a:rPr lang="en-US" sz="2000" dirty="0"/>
              <a:t>)</a:t>
            </a:r>
          </a:p>
          <a:p>
            <a:pPr lvl="1">
              <a:lnSpc>
                <a:spcPct val="90000"/>
              </a:lnSpc>
              <a:spcBef>
                <a:spcPts val="0"/>
              </a:spcBef>
              <a:spcAft>
                <a:spcPts val="0"/>
              </a:spcAft>
            </a:pPr>
            <a:r>
              <a:rPr lang="en-US" sz="1600" dirty="0"/>
              <a:t>Pleasant Valley Substation and the North Rochester Substation in Goodhue County</a:t>
            </a:r>
          </a:p>
          <a:p>
            <a:pPr>
              <a:lnSpc>
                <a:spcPct val="90000"/>
              </a:lnSpc>
              <a:spcBef>
                <a:spcPts val="0"/>
              </a:spcBef>
              <a:spcAft>
                <a:spcPts val="0"/>
              </a:spcAft>
            </a:pPr>
            <a:r>
              <a:rPr lang="en-US" sz="2000" dirty="0"/>
              <a:t>North Rochester – Columbia 765kV (LRTP </a:t>
            </a:r>
            <a:r>
              <a:rPr lang="en-US" sz="2000" dirty="0">
                <a:solidFill>
                  <a:schemeClr val="tx1">
                    <a:lumMod val="50000"/>
                    <a:lumOff val="50000"/>
                  </a:schemeClr>
                </a:solidFill>
              </a:rPr>
              <a:t>#26</a:t>
            </a:r>
            <a:r>
              <a:rPr lang="en-US" sz="2000" dirty="0"/>
              <a:t>)</a:t>
            </a:r>
          </a:p>
          <a:p>
            <a:pPr lvl="1">
              <a:lnSpc>
                <a:spcPct val="90000"/>
              </a:lnSpc>
              <a:spcBef>
                <a:spcPts val="0"/>
              </a:spcBef>
              <a:spcAft>
                <a:spcPts val="0"/>
              </a:spcAft>
            </a:pPr>
            <a:r>
              <a:rPr lang="en-US" sz="1600" dirty="0"/>
              <a:t>Not a part of this set of Projects</a:t>
            </a:r>
          </a:p>
          <a:p>
            <a:pPr marL="0" indent="0">
              <a:lnSpc>
                <a:spcPct val="90000"/>
              </a:lnSpc>
              <a:buNone/>
            </a:pPr>
            <a:endParaRPr lang="en-US" sz="2100" dirty="0"/>
          </a:p>
        </p:txBody>
      </p:sp>
      <p:pic>
        <p:nvPicPr>
          <p:cNvPr id="2" name="Content Placeholder 5">
            <a:extLst>
              <a:ext uri="{FF2B5EF4-FFF2-40B4-BE49-F238E27FC236}">
                <a16:creationId xmlns:a16="http://schemas.microsoft.com/office/drawing/2014/main" id="{CC743A5F-94DC-4FFA-BF45-9F1BD9CAA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72200" y="1594624"/>
            <a:ext cx="5809268" cy="4582339"/>
          </a:xfrm>
          <a:prstGeom prst="rect">
            <a:avLst/>
          </a:prstGeom>
          <a:noFill/>
          <a:ln>
            <a:noFill/>
          </a:ln>
        </p:spPr>
      </p:pic>
      <p:sp>
        <p:nvSpPr>
          <p:cNvPr id="21" name="Date Placeholder 4">
            <a:extLst>
              <a:ext uri="{FF2B5EF4-FFF2-40B4-BE49-F238E27FC236}">
                <a16:creationId xmlns:a16="http://schemas.microsoft.com/office/drawing/2014/main" id="{82A761D8-2AA1-2FBD-C7FA-10E539A5B743}"/>
              </a:ext>
            </a:extLst>
          </p:cNvPr>
          <p:cNvSpPr>
            <a:spLocks noGrp="1"/>
          </p:cNvSpPr>
          <p:nvPr>
            <p:ph type="dt" sz="half" idx="10"/>
          </p:nvPr>
        </p:nvSpPr>
        <p:spPr>
          <a:xfrm>
            <a:off x="838200" y="6356350"/>
            <a:ext cx="1358590" cy="365125"/>
          </a:xfrm>
        </p:spPr>
        <p:txBody>
          <a:bodyPr/>
          <a:lstStyle/>
          <a:p>
            <a:pPr>
              <a:spcAft>
                <a:spcPts val="600"/>
              </a:spcAft>
            </a:pPr>
            <a:fld id="{7C198DD1-C477-482D-A126-3FBDD1778E48}" type="datetime1">
              <a:rPr lang="en-US" smtClean="0"/>
              <a:pPr>
                <a:spcAft>
                  <a:spcPts val="600"/>
                </a:spcAft>
              </a:pPr>
              <a:t>10/13/2025</a:t>
            </a:fld>
            <a:endParaRPr lang="en-US"/>
          </a:p>
        </p:txBody>
      </p:sp>
      <p:sp>
        <p:nvSpPr>
          <p:cNvPr id="22" name="Footer Placeholder 5">
            <a:extLst>
              <a:ext uri="{FF2B5EF4-FFF2-40B4-BE49-F238E27FC236}">
                <a16:creationId xmlns:a16="http://schemas.microsoft.com/office/drawing/2014/main" id="{88DBB014-2880-D482-6686-6147ACCF4AD0}"/>
              </a:ext>
            </a:extLst>
          </p:cNvPr>
          <p:cNvSpPr>
            <a:spLocks noGrp="1"/>
          </p:cNvSpPr>
          <p:nvPr>
            <p:ph type="ftr" sz="quarter" idx="3"/>
          </p:nvPr>
        </p:nvSpPr>
        <p:spPr>
          <a:xfrm>
            <a:off x="3302177" y="6356349"/>
            <a:ext cx="5587647" cy="365125"/>
          </a:xfrm>
        </p:spPr>
        <p:txBody>
          <a:bodyPr/>
          <a:lstStyle/>
          <a:p>
            <a:pPr>
              <a:spcAft>
                <a:spcPts val="600"/>
              </a:spcAft>
            </a:pPr>
            <a:r>
              <a:rPr lang="en-US"/>
              <a:t>mndot.gov</a:t>
            </a:r>
          </a:p>
        </p:txBody>
      </p:sp>
      <p:sp>
        <p:nvSpPr>
          <p:cNvPr id="23" name="Slide Number Placeholder 6">
            <a:extLst>
              <a:ext uri="{FF2B5EF4-FFF2-40B4-BE49-F238E27FC236}">
                <a16:creationId xmlns:a16="http://schemas.microsoft.com/office/drawing/2014/main" id="{26A050F7-E65A-C3AF-1418-FBFAC3C5D4AF}"/>
              </a:ext>
            </a:extLst>
          </p:cNvPr>
          <p:cNvSpPr>
            <a:spLocks noGrp="1"/>
          </p:cNvSpPr>
          <p:nvPr>
            <p:ph type="sldNum" sz="quarter" idx="12"/>
          </p:nvPr>
        </p:nvSpPr>
        <p:spPr>
          <a:xfrm>
            <a:off x="9891132" y="6356350"/>
            <a:ext cx="1462668" cy="365125"/>
          </a:xfrm>
        </p:spPr>
        <p:txBody>
          <a:bodyPr/>
          <a:lstStyle/>
          <a:p>
            <a:pPr>
              <a:spcAft>
                <a:spcPts val="600"/>
              </a:spcAft>
            </a:pPr>
            <a:fld id="{48F63A3B-78C7-47BE-AE5E-E10140E04643}" type="slidenum">
              <a:rPr lang="en-US" smtClean="0"/>
              <a:pPr>
                <a:spcAft>
                  <a:spcPts val="600"/>
                </a:spcAft>
              </a:pPr>
              <a:t>3</a:t>
            </a:fld>
            <a:endParaRPr lang="en-US"/>
          </a:p>
        </p:txBody>
      </p:sp>
    </p:spTree>
    <p:extLst>
      <p:ext uri="{BB962C8B-B14F-4D97-AF65-F5344CB8AC3E}">
        <p14:creationId xmlns:p14="http://schemas.microsoft.com/office/powerpoint/2010/main" val="3080663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BD773-1C30-8526-1D99-1DDC9C859A0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1769E6C-A1FE-589F-55E2-5E262A79A7F5}"/>
              </a:ext>
            </a:extLst>
          </p:cNvPr>
          <p:cNvSpPr>
            <a:spLocks noGrp="1"/>
          </p:cNvSpPr>
          <p:nvPr>
            <p:ph type="title"/>
          </p:nvPr>
        </p:nvSpPr>
        <p:spPr>
          <a:xfrm>
            <a:off x="838200" y="-1"/>
            <a:ext cx="10515600" cy="1216025"/>
          </a:xfrm>
        </p:spPr>
        <p:txBody>
          <a:bodyPr anchor="ctr">
            <a:normAutofit/>
          </a:bodyPr>
          <a:lstStyle/>
          <a:p>
            <a:pPr>
              <a:spcBef>
                <a:spcPts val="0"/>
              </a:spcBef>
            </a:pPr>
            <a:r>
              <a:rPr lang="en-US" b="1" dirty="0"/>
              <a:t>MN Projects in MISO LRTP Tranche 2.1</a:t>
            </a:r>
          </a:p>
        </p:txBody>
      </p:sp>
      <p:sp>
        <p:nvSpPr>
          <p:cNvPr id="10" name="Content Placeholder 9">
            <a:extLst>
              <a:ext uri="{FF2B5EF4-FFF2-40B4-BE49-F238E27FC236}">
                <a16:creationId xmlns:a16="http://schemas.microsoft.com/office/drawing/2014/main" id="{EBD8A6D4-AF43-9E9A-8625-E7FD01BCE073}"/>
              </a:ext>
            </a:extLst>
          </p:cNvPr>
          <p:cNvSpPr>
            <a:spLocks noGrp="1"/>
          </p:cNvSpPr>
          <p:nvPr>
            <p:ph sz="half" idx="1"/>
          </p:nvPr>
        </p:nvSpPr>
        <p:spPr>
          <a:xfrm>
            <a:off x="167780" y="1594624"/>
            <a:ext cx="5852020" cy="4582339"/>
          </a:xfrm>
        </p:spPr>
        <p:txBody>
          <a:bodyPr>
            <a:normAutofit/>
          </a:bodyPr>
          <a:lstStyle/>
          <a:p>
            <a:pPr marL="0" indent="0">
              <a:lnSpc>
                <a:spcPct val="90000"/>
              </a:lnSpc>
              <a:buNone/>
            </a:pPr>
            <a:r>
              <a:rPr lang="en-US" sz="2000" dirty="0"/>
              <a:t>• A new 345 kV transmission circuit from the Pleasant Valley Substation to the North Rochester Substation. The existing 345 kV single-circuit structures are proposed to be removed and replaced with new double-circuit capable 345 kV structures</a:t>
            </a:r>
          </a:p>
          <a:p>
            <a:pPr marL="0" indent="0">
              <a:lnSpc>
                <a:spcPct val="90000"/>
              </a:lnSpc>
              <a:spcBef>
                <a:spcPts val="600"/>
              </a:spcBef>
              <a:spcAft>
                <a:spcPts val="600"/>
              </a:spcAft>
              <a:buNone/>
            </a:pPr>
            <a:r>
              <a:rPr lang="en-US" sz="2000" dirty="0"/>
              <a:t>• A new, second 345 kV transmission circuit between the North Rochester substation to the Hampton Substation, to be strung on existing double-circuit capable 345 kV structures (LRTP </a:t>
            </a:r>
            <a:r>
              <a:rPr lang="en-US" sz="2000" dirty="0">
                <a:solidFill>
                  <a:schemeClr val="tx1">
                    <a:lumMod val="50000"/>
                    <a:lumOff val="50000"/>
                  </a:schemeClr>
                </a:solidFill>
              </a:rPr>
              <a:t>#25 </a:t>
            </a:r>
            <a:r>
              <a:rPr lang="en-US" sz="2000" dirty="0"/>
              <a:t>too?)</a:t>
            </a:r>
          </a:p>
          <a:p>
            <a:pPr marL="0" indent="0">
              <a:lnSpc>
                <a:spcPct val="90000"/>
              </a:lnSpc>
              <a:spcBef>
                <a:spcPts val="600"/>
              </a:spcBef>
              <a:spcAft>
                <a:spcPts val="600"/>
              </a:spcAft>
              <a:buNone/>
            </a:pPr>
            <a:r>
              <a:rPr lang="en-US" sz="1800" dirty="0"/>
              <a:t>Expansions / improvements at the following existing substations: </a:t>
            </a:r>
          </a:p>
          <a:p>
            <a:pPr marL="457200" lvl="1" indent="0">
              <a:lnSpc>
                <a:spcPct val="90000"/>
              </a:lnSpc>
              <a:spcBef>
                <a:spcPts val="0"/>
              </a:spcBef>
              <a:spcAft>
                <a:spcPts val="0"/>
              </a:spcAft>
              <a:buNone/>
            </a:pPr>
            <a:r>
              <a:rPr lang="en-US" sz="1800" dirty="0"/>
              <a:t>• Lakefield Junction Substation in Jackson County</a:t>
            </a:r>
          </a:p>
          <a:p>
            <a:pPr marL="457200" lvl="1" indent="0">
              <a:lnSpc>
                <a:spcPct val="90000"/>
              </a:lnSpc>
              <a:spcBef>
                <a:spcPts val="0"/>
              </a:spcBef>
              <a:spcAft>
                <a:spcPts val="0"/>
              </a:spcAft>
              <a:buNone/>
            </a:pPr>
            <a:r>
              <a:rPr lang="en-US" sz="1800" dirty="0"/>
              <a:t>• Pleasant Valley Substation in Mower County </a:t>
            </a:r>
          </a:p>
          <a:p>
            <a:pPr marL="457200" lvl="1" indent="0">
              <a:lnSpc>
                <a:spcPct val="90000"/>
              </a:lnSpc>
              <a:spcBef>
                <a:spcPts val="0"/>
              </a:spcBef>
              <a:spcAft>
                <a:spcPts val="0"/>
              </a:spcAft>
              <a:buNone/>
            </a:pPr>
            <a:r>
              <a:rPr lang="en-US" sz="1800" dirty="0"/>
              <a:t>• North Rochester Substation in Goodhue County</a:t>
            </a:r>
          </a:p>
          <a:p>
            <a:pPr marL="457200" lvl="1" indent="0">
              <a:lnSpc>
                <a:spcPct val="90000"/>
              </a:lnSpc>
              <a:spcBef>
                <a:spcPts val="0"/>
              </a:spcBef>
              <a:spcAft>
                <a:spcPts val="0"/>
              </a:spcAft>
              <a:buNone/>
            </a:pPr>
            <a:r>
              <a:rPr lang="en-US" sz="1800" dirty="0"/>
              <a:t>• Hampton Substation in Dakota County</a:t>
            </a:r>
          </a:p>
        </p:txBody>
      </p:sp>
      <p:pic>
        <p:nvPicPr>
          <p:cNvPr id="2" name="Content Placeholder 5">
            <a:extLst>
              <a:ext uri="{FF2B5EF4-FFF2-40B4-BE49-F238E27FC236}">
                <a16:creationId xmlns:a16="http://schemas.microsoft.com/office/drawing/2014/main" id="{3D0053F8-4BBA-C7FE-D18D-FE7300FAC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72200" y="1594624"/>
            <a:ext cx="5809268" cy="4582339"/>
          </a:xfrm>
          <a:prstGeom prst="rect">
            <a:avLst/>
          </a:prstGeom>
          <a:noFill/>
          <a:ln>
            <a:noFill/>
          </a:ln>
        </p:spPr>
      </p:pic>
      <p:sp>
        <p:nvSpPr>
          <p:cNvPr id="21" name="Date Placeholder 4">
            <a:extLst>
              <a:ext uri="{FF2B5EF4-FFF2-40B4-BE49-F238E27FC236}">
                <a16:creationId xmlns:a16="http://schemas.microsoft.com/office/drawing/2014/main" id="{02E64A29-8279-83F0-1AF9-8F5F5933030F}"/>
              </a:ext>
            </a:extLst>
          </p:cNvPr>
          <p:cNvSpPr>
            <a:spLocks noGrp="1"/>
          </p:cNvSpPr>
          <p:nvPr>
            <p:ph type="dt" sz="half" idx="10"/>
          </p:nvPr>
        </p:nvSpPr>
        <p:spPr>
          <a:xfrm>
            <a:off x="838200" y="6356350"/>
            <a:ext cx="1358590" cy="365125"/>
          </a:xfrm>
        </p:spPr>
        <p:txBody>
          <a:bodyPr/>
          <a:lstStyle/>
          <a:p>
            <a:pPr>
              <a:spcAft>
                <a:spcPts val="600"/>
              </a:spcAft>
            </a:pPr>
            <a:fld id="{7C198DD1-C477-482D-A126-3FBDD1778E48}" type="datetime1">
              <a:rPr lang="en-US" smtClean="0"/>
              <a:pPr>
                <a:spcAft>
                  <a:spcPts val="600"/>
                </a:spcAft>
              </a:pPr>
              <a:t>10/13/2025</a:t>
            </a:fld>
            <a:endParaRPr lang="en-US"/>
          </a:p>
        </p:txBody>
      </p:sp>
      <p:sp>
        <p:nvSpPr>
          <p:cNvPr id="22" name="Footer Placeholder 5">
            <a:extLst>
              <a:ext uri="{FF2B5EF4-FFF2-40B4-BE49-F238E27FC236}">
                <a16:creationId xmlns:a16="http://schemas.microsoft.com/office/drawing/2014/main" id="{97E100BC-D1F2-D930-0C8E-3434D425CE55}"/>
              </a:ext>
            </a:extLst>
          </p:cNvPr>
          <p:cNvSpPr>
            <a:spLocks noGrp="1"/>
          </p:cNvSpPr>
          <p:nvPr>
            <p:ph type="ftr" sz="quarter" idx="3"/>
          </p:nvPr>
        </p:nvSpPr>
        <p:spPr>
          <a:xfrm>
            <a:off x="3302177" y="6356349"/>
            <a:ext cx="5587647" cy="365125"/>
          </a:xfrm>
        </p:spPr>
        <p:txBody>
          <a:bodyPr/>
          <a:lstStyle/>
          <a:p>
            <a:pPr>
              <a:spcAft>
                <a:spcPts val="600"/>
              </a:spcAft>
            </a:pPr>
            <a:r>
              <a:rPr lang="en-US"/>
              <a:t>mndot.gov</a:t>
            </a:r>
          </a:p>
        </p:txBody>
      </p:sp>
      <p:sp>
        <p:nvSpPr>
          <p:cNvPr id="23" name="Slide Number Placeholder 6">
            <a:extLst>
              <a:ext uri="{FF2B5EF4-FFF2-40B4-BE49-F238E27FC236}">
                <a16:creationId xmlns:a16="http://schemas.microsoft.com/office/drawing/2014/main" id="{0B5F7360-D86E-EE13-3AC5-6632B87B2263}"/>
              </a:ext>
            </a:extLst>
          </p:cNvPr>
          <p:cNvSpPr>
            <a:spLocks noGrp="1"/>
          </p:cNvSpPr>
          <p:nvPr>
            <p:ph type="sldNum" sz="quarter" idx="12"/>
          </p:nvPr>
        </p:nvSpPr>
        <p:spPr>
          <a:xfrm>
            <a:off x="9891132" y="6356350"/>
            <a:ext cx="1462668" cy="365125"/>
          </a:xfrm>
        </p:spPr>
        <p:txBody>
          <a:bodyPr/>
          <a:lstStyle/>
          <a:p>
            <a:pPr>
              <a:spcAft>
                <a:spcPts val="600"/>
              </a:spcAft>
            </a:pPr>
            <a:fld id="{48F63A3B-78C7-47BE-AE5E-E10140E04643}" type="slidenum">
              <a:rPr lang="en-US" smtClean="0"/>
              <a:pPr>
                <a:spcAft>
                  <a:spcPts val="600"/>
                </a:spcAft>
              </a:pPr>
              <a:t>4</a:t>
            </a:fld>
            <a:endParaRPr lang="en-US"/>
          </a:p>
        </p:txBody>
      </p:sp>
    </p:spTree>
    <p:extLst>
      <p:ext uri="{BB962C8B-B14F-4D97-AF65-F5344CB8AC3E}">
        <p14:creationId xmlns:p14="http://schemas.microsoft.com/office/powerpoint/2010/main" val="679841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48B3-154C-B490-ABB0-66CFE6DAC018}"/>
              </a:ext>
            </a:extLst>
          </p:cNvPr>
          <p:cNvSpPr>
            <a:spLocks noGrp="1"/>
          </p:cNvSpPr>
          <p:nvPr>
            <p:ph type="title"/>
          </p:nvPr>
        </p:nvSpPr>
        <p:spPr/>
        <p:txBody>
          <a:bodyPr/>
          <a:lstStyle/>
          <a:p>
            <a:r>
              <a:rPr lang="en-US" b="1" dirty="0"/>
              <a:t>The PUC Processes</a:t>
            </a:r>
          </a:p>
        </p:txBody>
      </p:sp>
      <p:sp>
        <p:nvSpPr>
          <p:cNvPr id="4" name="Date Placeholder 3">
            <a:extLst>
              <a:ext uri="{FF2B5EF4-FFF2-40B4-BE49-F238E27FC236}">
                <a16:creationId xmlns:a16="http://schemas.microsoft.com/office/drawing/2014/main" id="{F11746A0-60D5-6D8A-8BF5-B4B58C3C9F35}"/>
              </a:ext>
            </a:extLst>
          </p:cNvPr>
          <p:cNvSpPr>
            <a:spLocks noGrp="1"/>
          </p:cNvSpPr>
          <p:nvPr>
            <p:ph type="dt" sz="half" idx="10"/>
          </p:nvPr>
        </p:nvSpPr>
        <p:spPr/>
        <p:txBody>
          <a:bodyPr/>
          <a:lstStyle/>
          <a:p>
            <a:fld id="{824D5D47-1752-4D84-8BFB-C2F71A34C932}" type="datetime1">
              <a:rPr lang="en-US" smtClean="0"/>
              <a:t>10/13/2025</a:t>
            </a:fld>
            <a:endParaRPr lang="en-US" dirty="0"/>
          </a:p>
        </p:txBody>
      </p:sp>
      <p:sp>
        <p:nvSpPr>
          <p:cNvPr id="5" name="Footer Placeholder 4">
            <a:extLst>
              <a:ext uri="{FF2B5EF4-FFF2-40B4-BE49-F238E27FC236}">
                <a16:creationId xmlns:a16="http://schemas.microsoft.com/office/drawing/2014/main" id="{C7A4B6AD-A14B-E971-4A42-5C9EB6480510}"/>
              </a:ext>
            </a:extLst>
          </p:cNvPr>
          <p:cNvSpPr>
            <a:spLocks noGrp="1"/>
          </p:cNvSpPr>
          <p:nvPr>
            <p:ph type="ftr" sz="quarter" idx="3"/>
          </p:nvPr>
        </p:nvSpPr>
        <p:spPr/>
        <p:txBody>
          <a:bodyPr/>
          <a:lstStyle/>
          <a:p>
            <a:r>
              <a:rPr lang="en-US" dirty="0"/>
              <a:t>mndot.gov</a:t>
            </a:r>
          </a:p>
        </p:txBody>
      </p:sp>
      <p:sp>
        <p:nvSpPr>
          <p:cNvPr id="6" name="Slide Number Placeholder 5">
            <a:extLst>
              <a:ext uri="{FF2B5EF4-FFF2-40B4-BE49-F238E27FC236}">
                <a16:creationId xmlns:a16="http://schemas.microsoft.com/office/drawing/2014/main" id="{B5B4CEBB-1EF4-17F2-A9E8-39D5A37C61CF}"/>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1026" name="Picture 2" descr="Energy Infrastructure Permitting Preapplication">
            <a:extLst>
              <a:ext uri="{FF2B5EF4-FFF2-40B4-BE49-F238E27FC236}">
                <a16:creationId xmlns:a16="http://schemas.microsoft.com/office/drawing/2014/main" id="{08AD0D8E-3895-0C23-A871-43BEFC4890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0755" y="1462267"/>
            <a:ext cx="3682523"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ergy Infrastructure Permitting Standard Review">
            <a:extLst>
              <a:ext uri="{FF2B5EF4-FFF2-40B4-BE49-F238E27FC236}">
                <a16:creationId xmlns:a16="http://schemas.microsoft.com/office/drawing/2014/main" id="{098A3C9D-EABC-1C2E-332F-4DDF4B0D4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312" y="2927243"/>
            <a:ext cx="4629375" cy="16468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ergy Infrastructure Permitting Standard Review">
            <a:extLst>
              <a:ext uri="{FF2B5EF4-FFF2-40B4-BE49-F238E27FC236}">
                <a16:creationId xmlns:a16="http://schemas.microsoft.com/office/drawing/2014/main" id="{363BC9E4-A1C2-C72E-4B28-DE9FCEEA7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546" y="4392218"/>
            <a:ext cx="4626891" cy="16459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7A7BFD5-6673-13E9-D14E-742BE1B34433}"/>
              </a:ext>
            </a:extLst>
          </p:cNvPr>
          <p:cNvSpPr txBox="1"/>
          <p:nvPr/>
        </p:nvSpPr>
        <p:spPr>
          <a:xfrm>
            <a:off x="366039" y="1865764"/>
            <a:ext cx="3095537" cy="461665"/>
          </a:xfrm>
          <a:prstGeom prst="rect">
            <a:avLst/>
          </a:prstGeom>
          <a:noFill/>
        </p:spPr>
        <p:txBody>
          <a:bodyPr wrap="square" rtlCol="0">
            <a:spAutoFit/>
          </a:bodyPr>
          <a:lstStyle/>
          <a:p>
            <a:r>
              <a:rPr lang="en-US" sz="2400" dirty="0"/>
              <a:t>Preapplication Process</a:t>
            </a:r>
          </a:p>
        </p:txBody>
      </p:sp>
      <p:sp>
        <p:nvSpPr>
          <p:cNvPr id="10" name="TextBox 9">
            <a:extLst>
              <a:ext uri="{FF2B5EF4-FFF2-40B4-BE49-F238E27FC236}">
                <a16:creationId xmlns:a16="http://schemas.microsoft.com/office/drawing/2014/main" id="{E1D21312-7122-CDEE-639D-2AA7C68C0126}"/>
              </a:ext>
            </a:extLst>
          </p:cNvPr>
          <p:cNvSpPr txBox="1"/>
          <p:nvPr/>
        </p:nvSpPr>
        <p:spPr>
          <a:xfrm>
            <a:off x="277205" y="3428012"/>
            <a:ext cx="3273204" cy="461665"/>
          </a:xfrm>
          <a:prstGeom prst="rect">
            <a:avLst/>
          </a:prstGeom>
          <a:noFill/>
        </p:spPr>
        <p:txBody>
          <a:bodyPr wrap="none" rtlCol="0">
            <a:spAutoFit/>
          </a:bodyPr>
          <a:lstStyle/>
          <a:p>
            <a:r>
              <a:rPr lang="en-US" sz="2400" dirty="0"/>
              <a:t>Standard</a:t>
            </a:r>
            <a:r>
              <a:rPr lang="en-US" dirty="0"/>
              <a:t> </a:t>
            </a:r>
            <a:r>
              <a:rPr lang="en-US" sz="2400" dirty="0"/>
              <a:t>Review Process</a:t>
            </a:r>
          </a:p>
        </p:txBody>
      </p:sp>
      <p:sp>
        <p:nvSpPr>
          <p:cNvPr id="11" name="TextBox 10">
            <a:extLst>
              <a:ext uri="{FF2B5EF4-FFF2-40B4-BE49-F238E27FC236}">
                <a16:creationId xmlns:a16="http://schemas.microsoft.com/office/drawing/2014/main" id="{6A34D995-298E-CB6B-80C6-2189C8B0F74F}"/>
              </a:ext>
            </a:extLst>
          </p:cNvPr>
          <p:cNvSpPr txBox="1"/>
          <p:nvPr/>
        </p:nvSpPr>
        <p:spPr>
          <a:xfrm>
            <a:off x="366039" y="4965494"/>
            <a:ext cx="2918941" cy="461665"/>
          </a:xfrm>
          <a:prstGeom prst="rect">
            <a:avLst/>
          </a:prstGeom>
          <a:noFill/>
        </p:spPr>
        <p:txBody>
          <a:bodyPr wrap="none" rtlCol="0">
            <a:spAutoFit/>
          </a:bodyPr>
          <a:lstStyle/>
          <a:p>
            <a:r>
              <a:rPr lang="en-US" sz="2400" dirty="0"/>
              <a:t>Major Review Process</a:t>
            </a:r>
          </a:p>
        </p:txBody>
      </p:sp>
    </p:spTree>
    <p:extLst>
      <p:ext uri="{BB962C8B-B14F-4D97-AF65-F5344CB8AC3E}">
        <p14:creationId xmlns:p14="http://schemas.microsoft.com/office/powerpoint/2010/main" val="1946566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71E0-B4B3-2F00-EFB0-0F9086A45254}"/>
              </a:ext>
            </a:extLst>
          </p:cNvPr>
          <p:cNvSpPr>
            <a:spLocks noGrp="1"/>
          </p:cNvSpPr>
          <p:nvPr>
            <p:ph type="title"/>
          </p:nvPr>
        </p:nvSpPr>
        <p:spPr/>
        <p:txBody>
          <a:bodyPr/>
          <a:lstStyle/>
          <a:p>
            <a:r>
              <a:rPr lang="en-US" b="1" dirty="0"/>
              <a:t>The PUC Processes</a:t>
            </a:r>
            <a:endParaRPr lang="en-US" dirty="0"/>
          </a:p>
        </p:txBody>
      </p:sp>
      <p:sp>
        <p:nvSpPr>
          <p:cNvPr id="3" name="Content Placeholder 2">
            <a:extLst>
              <a:ext uri="{FF2B5EF4-FFF2-40B4-BE49-F238E27FC236}">
                <a16:creationId xmlns:a16="http://schemas.microsoft.com/office/drawing/2014/main" id="{CCA6FFB8-28D9-C8DC-E53C-BDEFE56DDBE4}"/>
              </a:ext>
            </a:extLst>
          </p:cNvPr>
          <p:cNvSpPr>
            <a:spLocks noGrp="1"/>
          </p:cNvSpPr>
          <p:nvPr>
            <p:ph idx="1"/>
          </p:nvPr>
        </p:nvSpPr>
        <p:spPr>
          <a:xfrm>
            <a:off x="255864" y="1363212"/>
            <a:ext cx="11614558" cy="4813752"/>
          </a:xfrm>
        </p:spPr>
        <p:txBody>
          <a:bodyPr>
            <a:noAutofit/>
          </a:bodyPr>
          <a:lstStyle/>
          <a:p>
            <a:pPr marL="0" indent="0" algn="ctr">
              <a:buNone/>
            </a:pPr>
            <a:r>
              <a:rPr lang="en-US" sz="1500" b="1" dirty="0"/>
              <a:t>PUC’s LEI Draft Guidance states:</a:t>
            </a:r>
          </a:p>
          <a:p>
            <a:pPr marL="0" indent="0" algn="ctr">
              <a:buNone/>
            </a:pPr>
            <a:r>
              <a:rPr lang="en-US" sz="1500" dirty="0"/>
              <a:t>Transmission Line Design: Discuss the following design considerations in the text and illustrate them on the accompanying maps: </a:t>
            </a:r>
          </a:p>
          <a:p>
            <a:r>
              <a:rPr lang="en-US" sz="1500" i="1" dirty="0">
                <a:highlight>
                  <a:srgbClr val="78BE21"/>
                </a:highlight>
              </a:rPr>
              <a:t>Requested route width: </a:t>
            </a:r>
            <a:r>
              <a:rPr lang="en-US" sz="1500" dirty="0"/>
              <a:t>The application should describe the route width the application is requesting, highlighting areas where the applicant seeks an expanded route width (e.g., around substations, near road intersections, near natural resource areas). Maps should illustrate the requested route width. </a:t>
            </a:r>
          </a:p>
          <a:p>
            <a:r>
              <a:rPr lang="en-US" sz="1500" dirty="0"/>
              <a:t> </a:t>
            </a:r>
            <a:r>
              <a:rPr lang="en-US" sz="1500" i="1" dirty="0">
                <a:highlight>
                  <a:srgbClr val="78BE21"/>
                </a:highlight>
              </a:rPr>
              <a:t>Required ROW width: </a:t>
            </a:r>
            <a:r>
              <a:rPr lang="en-US" sz="1500" dirty="0"/>
              <a:t>The application should discuss the ROW required for the transmission line, indicating where the proposed route shares or parallels existing road or transmission ROW. The applicant must demonstrate that it has the ability to control the transmission line ROW in such a manner as to ensure its safe operation, particularly with respect to the National Electric Safety Code and applicable National American Electric Reliability Corporation standards. Maps should illustrate the required ROW. </a:t>
            </a:r>
          </a:p>
          <a:p>
            <a:r>
              <a:rPr lang="en-US" sz="1500" i="1" dirty="0">
                <a:highlight>
                  <a:srgbClr val="78BE21"/>
                </a:highlight>
              </a:rPr>
              <a:t>ROW Sharing and Paralleling: </a:t>
            </a:r>
            <a:r>
              <a:rPr lang="en-US" sz="1500" dirty="0"/>
              <a:t>The PUC must consider, when appropriate, routes that would use or parallel existing railroad and highway ROW.120 When applicable, the PUC must make a specific finding that the PUC considered locating a transmission route on an existing route and using parallel existing highway right-of-way. If an existing transmission route or parallel existing ROW is not used, the PUC must state the reasons. 121 Discuss whether the applicant considered locating the facility along an existing transmission line or parallel to or within existing highway ROW. </a:t>
            </a:r>
          </a:p>
          <a:p>
            <a:r>
              <a:rPr lang="en-US" sz="1500" i="1" dirty="0">
                <a:highlight>
                  <a:srgbClr val="78BE21"/>
                </a:highlight>
              </a:rPr>
              <a:t>Anticipated Alignment: </a:t>
            </a:r>
            <a:r>
              <a:rPr lang="en-US" sz="1500" dirty="0"/>
              <a:t>The application should discuss generally the anticipated alignment and illustrate the alignment on application maps.</a:t>
            </a:r>
          </a:p>
        </p:txBody>
      </p:sp>
      <p:sp>
        <p:nvSpPr>
          <p:cNvPr id="4" name="Date Placeholder 3">
            <a:extLst>
              <a:ext uri="{FF2B5EF4-FFF2-40B4-BE49-F238E27FC236}">
                <a16:creationId xmlns:a16="http://schemas.microsoft.com/office/drawing/2014/main" id="{8F407CE4-6B2B-2951-7A98-564B19B0FDB5}"/>
              </a:ext>
            </a:extLst>
          </p:cNvPr>
          <p:cNvSpPr>
            <a:spLocks noGrp="1"/>
          </p:cNvSpPr>
          <p:nvPr>
            <p:ph type="dt" sz="half" idx="10"/>
          </p:nvPr>
        </p:nvSpPr>
        <p:spPr/>
        <p:txBody>
          <a:bodyPr/>
          <a:lstStyle/>
          <a:p>
            <a:fld id="{824D5D47-1752-4D84-8BFB-C2F71A34C932}" type="datetime1">
              <a:rPr lang="en-US" smtClean="0"/>
              <a:t>10/13/2025</a:t>
            </a:fld>
            <a:endParaRPr lang="en-US" dirty="0"/>
          </a:p>
        </p:txBody>
      </p:sp>
      <p:sp>
        <p:nvSpPr>
          <p:cNvPr id="5" name="Footer Placeholder 4">
            <a:extLst>
              <a:ext uri="{FF2B5EF4-FFF2-40B4-BE49-F238E27FC236}">
                <a16:creationId xmlns:a16="http://schemas.microsoft.com/office/drawing/2014/main" id="{27181FAC-7D2E-6F3F-02A2-DDB9D540F640}"/>
              </a:ext>
            </a:extLst>
          </p:cNvPr>
          <p:cNvSpPr>
            <a:spLocks noGrp="1"/>
          </p:cNvSpPr>
          <p:nvPr>
            <p:ph type="ftr" sz="quarter" idx="3"/>
          </p:nvPr>
        </p:nvSpPr>
        <p:spPr/>
        <p:txBody>
          <a:bodyPr/>
          <a:lstStyle/>
          <a:p>
            <a:r>
              <a:rPr lang="en-US" dirty="0"/>
              <a:t>mndot.gov</a:t>
            </a:r>
          </a:p>
        </p:txBody>
      </p:sp>
      <p:sp>
        <p:nvSpPr>
          <p:cNvPr id="6" name="Slide Number Placeholder 5">
            <a:extLst>
              <a:ext uri="{FF2B5EF4-FFF2-40B4-BE49-F238E27FC236}">
                <a16:creationId xmlns:a16="http://schemas.microsoft.com/office/drawing/2014/main" id="{B46A3259-0E90-42B2-B695-96A472DE5BA2}"/>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369795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6C75-0CC7-561E-FEC1-E0372A851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0FC2E-22F0-FADD-FA3B-C06CC6A76C9E}"/>
              </a:ext>
            </a:extLst>
          </p:cNvPr>
          <p:cNvSpPr>
            <a:spLocks noGrp="1"/>
          </p:cNvSpPr>
          <p:nvPr>
            <p:ph type="title"/>
          </p:nvPr>
        </p:nvSpPr>
        <p:spPr>
          <a:xfrm>
            <a:off x="838200" y="-1"/>
            <a:ext cx="10515600" cy="1216025"/>
          </a:xfrm>
        </p:spPr>
        <p:txBody>
          <a:bodyPr anchor="ctr">
            <a:normAutofit/>
          </a:bodyPr>
          <a:lstStyle/>
          <a:p>
            <a:r>
              <a:rPr lang="en-US" b="1" dirty="0"/>
              <a:t>The PUC Processes</a:t>
            </a:r>
            <a:endParaRPr lang="en-US" dirty="0"/>
          </a:p>
        </p:txBody>
      </p:sp>
      <p:pic>
        <p:nvPicPr>
          <p:cNvPr id="8" name="Content Placeholder 7">
            <a:extLst>
              <a:ext uri="{FF2B5EF4-FFF2-40B4-BE49-F238E27FC236}">
                <a16:creationId xmlns:a16="http://schemas.microsoft.com/office/drawing/2014/main" id="{951613A6-28F9-0B81-E9AB-DA65131F54E3}"/>
              </a:ext>
            </a:extLst>
          </p:cNvPr>
          <p:cNvPicPr>
            <a:picLocks noGrp="1" noChangeAspect="1"/>
          </p:cNvPicPr>
          <p:nvPr>
            <p:ph sz="quarter" idx="10"/>
          </p:nvPr>
        </p:nvPicPr>
        <p:blipFill>
          <a:blip r:embed="rId2"/>
          <a:stretch>
            <a:fillRect/>
          </a:stretch>
        </p:blipFill>
        <p:spPr>
          <a:xfrm>
            <a:off x="1644073" y="914400"/>
            <a:ext cx="8866909" cy="5380182"/>
          </a:xfrm>
          <a:noFill/>
        </p:spPr>
      </p:pic>
      <p:sp>
        <p:nvSpPr>
          <p:cNvPr id="4" name="Date Placeholder 3">
            <a:extLst>
              <a:ext uri="{FF2B5EF4-FFF2-40B4-BE49-F238E27FC236}">
                <a16:creationId xmlns:a16="http://schemas.microsoft.com/office/drawing/2014/main" id="{9977EACC-8362-3F44-91D1-62248F6747AD}"/>
              </a:ext>
            </a:extLst>
          </p:cNvPr>
          <p:cNvSpPr>
            <a:spLocks noGrp="1"/>
          </p:cNvSpPr>
          <p:nvPr>
            <p:ph type="dt" sz="half" idx="11"/>
          </p:nvPr>
        </p:nvSpPr>
        <p:spPr>
          <a:xfrm>
            <a:off x="838200" y="6356350"/>
            <a:ext cx="1358590" cy="365125"/>
          </a:xfrm>
        </p:spPr>
        <p:txBody>
          <a:bodyPr anchor="ctr">
            <a:normAutofit/>
          </a:bodyPr>
          <a:lstStyle/>
          <a:p>
            <a:pPr>
              <a:spcAft>
                <a:spcPts val="600"/>
              </a:spcAft>
            </a:pPr>
            <a:fld id="{824D5D47-1752-4D84-8BFB-C2F71A34C932}" type="datetime1">
              <a:rPr lang="en-US" smtClean="0"/>
              <a:pPr>
                <a:spcAft>
                  <a:spcPts val="600"/>
                </a:spcAft>
              </a:pPr>
              <a:t>10/13/2025</a:t>
            </a:fld>
            <a:endParaRPr lang="en-US"/>
          </a:p>
        </p:txBody>
      </p:sp>
      <p:sp>
        <p:nvSpPr>
          <p:cNvPr id="5" name="Footer Placeholder 4">
            <a:extLst>
              <a:ext uri="{FF2B5EF4-FFF2-40B4-BE49-F238E27FC236}">
                <a16:creationId xmlns:a16="http://schemas.microsoft.com/office/drawing/2014/main" id="{62AA6E56-B325-9EA0-6B1E-897590CD4801}"/>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mndot.gov</a:t>
            </a:r>
          </a:p>
        </p:txBody>
      </p:sp>
      <p:sp>
        <p:nvSpPr>
          <p:cNvPr id="6" name="Slide Number Placeholder 5">
            <a:extLst>
              <a:ext uri="{FF2B5EF4-FFF2-40B4-BE49-F238E27FC236}">
                <a16:creationId xmlns:a16="http://schemas.microsoft.com/office/drawing/2014/main" id="{23E80EF8-15C2-B1AB-4CCA-D0CDADF85D60}"/>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7</a:t>
            </a:fld>
            <a:endParaRPr lang="en-US"/>
          </a:p>
        </p:txBody>
      </p:sp>
    </p:spTree>
    <p:extLst>
      <p:ext uri="{BB962C8B-B14F-4D97-AF65-F5344CB8AC3E}">
        <p14:creationId xmlns:p14="http://schemas.microsoft.com/office/powerpoint/2010/main" val="357161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DCA1-E2B1-2C02-B0A7-5B39331F791D}"/>
              </a:ext>
            </a:extLst>
          </p:cNvPr>
          <p:cNvSpPr>
            <a:spLocks noGrp="1"/>
          </p:cNvSpPr>
          <p:nvPr>
            <p:ph type="title"/>
          </p:nvPr>
        </p:nvSpPr>
        <p:spPr/>
        <p:txBody>
          <a:bodyPr/>
          <a:lstStyle/>
          <a:p>
            <a:r>
              <a:rPr lang="en-US" b="1" dirty="0"/>
              <a:t>Deeper Dive…How is MnDOT Involved?</a:t>
            </a:r>
          </a:p>
        </p:txBody>
      </p:sp>
      <p:sp>
        <p:nvSpPr>
          <p:cNvPr id="3" name="Content Placeholder 2">
            <a:extLst>
              <a:ext uri="{FF2B5EF4-FFF2-40B4-BE49-F238E27FC236}">
                <a16:creationId xmlns:a16="http://schemas.microsoft.com/office/drawing/2014/main" id="{8FCA8735-712D-AD33-8FFE-6C1F80A4AD81}"/>
              </a:ext>
            </a:extLst>
          </p:cNvPr>
          <p:cNvSpPr>
            <a:spLocks noGrp="1"/>
          </p:cNvSpPr>
          <p:nvPr>
            <p:ph sz="half" idx="1"/>
          </p:nvPr>
        </p:nvSpPr>
        <p:spPr>
          <a:xfrm>
            <a:off x="364992" y="1594624"/>
            <a:ext cx="5654808" cy="4582339"/>
          </a:xfrm>
        </p:spPr>
        <p:txBody>
          <a:bodyPr>
            <a:normAutofit fontScale="92500" lnSpcReduction="10000"/>
          </a:bodyPr>
          <a:lstStyle/>
          <a:p>
            <a:r>
              <a:rPr lang="en-US" dirty="0"/>
              <a:t>Utility Early Notification Memo (ENM) and Supplemental Checklist </a:t>
            </a:r>
          </a:p>
          <a:p>
            <a:pPr marL="0" indent="0" algn="ctr">
              <a:spcBef>
                <a:spcPts val="0"/>
              </a:spcBef>
              <a:buNone/>
            </a:pPr>
            <a:r>
              <a:rPr lang="en-US" sz="2000" b="1" dirty="0">
                <a:solidFill>
                  <a:srgbClr val="FF0000"/>
                </a:solidFill>
              </a:rPr>
              <a:t>*Preferred engagement 3 months prior to RPA/SPA*</a:t>
            </a:r>
          </a:p>
          <a:p>
            <a:pPr lvl="1"/>
            <a:r>
              <a:rPr lang="en-US" dirty="0"/>
              <a:t>Populated by project proposers</a:t>
            </a:r>
          </a:p>
          <a:p>
            <a:pPr lvl="1"/>
            <a:r>
              <a:rPr lang="en-US" dirty="0"/>
              <a:t>Specifically identifies project areas impacting MnDOT resources</a:t>
            </a:r>
          </a:p>
          <a:p>
            <a:pPr lvl="1"/>
            <a:r>
              <a:rPr lang="en-US" dirty="0"/>
              <a:t>Wide range of impact information </a:t>
            </a:r>
          </a:p>
          <a:p>
            <a:pPr lvl="2"/>
            <a:r>
              <a:rPr lang="en-US" dirty="0"/>
              <a:t>Scope of work/project timeline</a:t>
            </a:r>
          </a:p>
          <a:p>
            <a:pPr lvl="2"/>
            <a:r>
              <a:rPr lang="en-US" dirty="0"/>
              <a:t>GIS/Non-GIS Mapping/Typicals</a:t>
            </a:r>
          </a:p>
          <a:p>
            <a:pPr lvl="2"/>
            <a:r>
              <a:rPr lang="en-US" dirty="0"/>
              <a:t>Other State/Federal Agency coordination documents to-date</a:t>
            </a:r>
          </a:p>
          <a:p>
            <a:pPr lvl="2"/>
            <a:endParaRPr lang="en-US" dirty="0"/>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B4559AF5-F725-4415-A49B-1EA5A6902629}"/>
              </a:ext>
            </a:extLst>
          </p:cNvPr>
          <p:cNvSpPr>
            <a:spLocks noGrp="1"/>
          </p:cNvSpPr>
          <p:nvPr>
            <p:ph sz="half" idx="2"/>
          </p:nvPr>
        </p:nvSpPr>
        <p:spPr>
          <a:xfrm>
            <a:off x="6172199" y="1594624"/>
            <a:ext cx="5734211" cy="4582339"/>
          </a:xfrm>
        </p:spPr>
        <p:txBody>
          <a:bodyPr>
            <a:normAutofit fontScale="92500" lnSpcReduction="10000"/>
          </a:bodyPr>
          <a:lstStyle/>
          <a:p>
            <a:r>
              <a:rPr lang="en-US" dirty="0"/>
              <a:t>Reviewed by:</a:t>
            </a:r>
          </a:p>
          <a:p>
            <a:pPr lvl="1"/>
            <a:r>
              <a:rPr lang="en-US" sz="1400" b="1" dirty="0"/>
              <a:t>ALL</a:t>
            </a:r>
            <a:r>
              <a:rPr lang="en-US" sz="1400" dirty="0"/>
              <a:t> Environmental Stewardship (OES)</a:t>
            </a:r>
          </a:p>
          <a:p>
            <a:pPr lvl="1"/>
            <a:r>
              <a:rPr lang="en-US" sz="1400" dirty="0"/>
              <a:t>District Permit/Planning</a:t>
            </a:r>
          </a:p>
          <a:p>
            <a:pPr lvl="1"/>
            <a:r>
              <a:rPr lang="en-US" sz="1400" dirty="0"/>
              <a:t>Design Support</a:t>
            </a:r>
          </a:p>
          <a:p>
            <a:pPr lvl="1"/>
            <a:r>
              <a:rPr lang="en-US" sz="1400" dirty="0"/>
              <a:t>Safety and Operations		</a:t>
            </a:r>
          </a:p>
          <a:p>
            <a:pPr lvl="1"/>
            <a:r>
              <a:rPr lang="en-US" sz="1400" dirty="0"/>
              <a:t>Rail</a:t>
            </a:r>
          </a:p>
          <a:p>
            <a:pPr lvl="1"/>
            <a:r>
              <a:rPr lang="en-US" sz="1400" dirty="0"/>
              <a:t>Aeronautics</a:t>
            </a:r>
          </a:p>
          <a:p>
            <a:pPr lvl="1"/>
            <a:r>
              <a:rPr lang="en-US" sz="1400" dirty="0"/>
              <a:t>Safety Rest Area</a:t>
            </a:r>
          </a:p>
          <a:p>
            <a:pPr lvl="1"/>
            <a:r>
              <a:rPr lang="en-US" sz="1400" dirty="0"/>
              <a:t>Historic Roadside Properties</a:t>
            </a:r>
          </a:p>
          <a:p>
            <a:pPr lvl="1"/>
            <a:r>
              <a:rPr lang="en-US" sz="1400" dirty="0"/>
              <a:t>Living Snow Fences/Blowing/Snow Control</a:t>
            </a:r>
          </a:p>
          <a:p>
            <a:pPr lvl="1"/>
            <a:r>
              <a:rPr lang="en-US" sz="1400" dirty="0"/>
              <a:t>Statewide Radio Communications (wind projects only)</a:t>
            </a:r>
          </a:p>
          <a:p>
            <a:pPr lvl="1"/>
            <a:r>
              <a:rPr lang="en-US" sz="1400" dirty="0"/>
              <a:t>Regional Transportation Management Center (RTMC)/ITS/TMS</a:t>
            </a:r>
          </a:p>
        </p:txBody>
      </p:sp>
      <p:sp>
        <p:nvSpPr>
          <p:cNvPr id="5" name="Date Placeholder 4">
            <a:extLst>
              <a:ext uri="{FF2B5EF4-FFF2-40B4-BE49-F238E27FC236}">
                <a16:creationId xmlns:a16="http://schemas.microsoft.com/office/drawing/2014/main" id="{D2E5C6E7-7CDA-7FBD-7E33-B0B8E9FE1D78}"/>
              </a:ext>
            </a:extLst>
          </p:cNvPr>
          <p:cNvSpPr>
            <a:spLocks noGrp="1"/>
          </p:cNvSpPr>
          <p:nvPr>
            <p:ph type="dt" sz="half" idx="10"/>
          </p:nvPr>
        </p:nvSpPr>
        <p:spPr/>
        <p:txBody>
          <a:bodyPr/>
          <a:lstStyle/>
          <a:p>
            <a:fld id="{7C198DD1-C477-482D-A126-3FBDD1778E48}" type="datetime1">
              <a:rPr lang="en-US" smtClean="0"/>
              <a:t>10/13/2025</a:t>
            </a:fld>
            <a:endParaRPr lang="en-US" dirty="0"/>
          </a:p>
        </p:txBody>
      </p:sp>
      <p:sp>
        <p:nvSpPr>
          <p:cNvPr id="6" name="Footer Placeholder 5">
            <a:extLst>
              <a:ext uri="{FF2B5EF4-FFF2-40B4-BE49-F238E27FC236}">
                <a16:creationId xmlns:a16="http://schemas.microsoft.com/office/drawing/2014/main" id="{F561A074-1812-6C6F-53D2-7EFF4159CCEF}"/>
              </a:ext>
            </a:extLst>
          </p:cNvPr>
          <p:cNvSpPr>
            <a:spLocks noGrp="1"/>
          </p:cNvSpPr>
          <p:nvPr>
            <p:ph type="ftr" sz="quarter" idx="3"/>
          </p:nvPr>
        </p:nvSpPr>
        <p:spPr/>
        <p:txBody>
          <a:bodyPr/>
          <a:lstStyle/>
          <a:p>
            <a:r>
              <a:rPr lang="en-US" dirty="0"/>
              <a:t>mndot.gov</a:t>
            </a:r>
          </a:p>
        </p:txBody>
      </p:sp>
      <p:sp>
        <p:nvSpPr>
          <p:cNvPr id="7" name="Slide Number Placeholder 6">
            <a:extLst>
              <a:ext uri="{FF2B5EF4-FFF2-40B4-BE49-F238E27FC236}">
                <a16:creationId xmlns:a16="http://schemas.microsoft.com/office/drawing/2014/main" id="{F61D912C-5749-3E70-8117-80EC54CE0310}"/>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9" name="TextBox 8">
            <a:extLst>
              <a:ext uri="{FF2B5EF4-FFF2-40B4-BE49-F238E27FC236}">
                <a16:creationId xmlns:a16="http://schemas.microsoft.com/office/drawing/2014/main" id="{8D64099E-CF14-0240-8A9D-9F7E64869DDD}"/>
              </a:ext>
            </a:extLst>
          </p:cNvPr>
          <p:cNvSpPr txBox="1"/>
          <p:nvPr/>
        </p:nvSpPr>
        <p:spPr>
          <a:xfrm>
            <a:off x="9540938" y="2887097"/>
            <a:ext cx="2163055" cy="1384995"/>
          </a:xfrm>
          <a:prstGeom prst="rect">
            <a:avLst/>
          </a:prstGeom>
          <a:noFill/>
          <a:ln>
            <a:solidFill>
              <a:srgbClr val="B20738"/>
            </a:solidFill>
          </a:ln>
          <a:effectLst>
            <a:glow rad="101600">
              <a:srgbClr val="C00000">
                <a:alpha val="40000"/>
              </a:srgbClr>
            </a:glow>
          </a:effectLst>
        </p:spPr>
        <p:txBody>
          <a:bodyPr wrap="square" rtlCol="0">
            <a:spAutoFit/>
          </a:bodyPr>
          <a:lstStyle/>
          <a:p>
            <a:pPr algn="ctr"/>
            <a:r>
              <a:rPr lang="en-US" sz="2800" b="1" dirty="0">
                <a:solidFill>
                  <a:srgbClr val="FF0000"/>
                </a:solidFill>
              </a:rPr>
              <a:t>30-day </a:t>
            </a:r>
            <a:r>
              <a:rPr lang="en-US" sz="2800" b="1" dirty="0">
                <a:solidFill>
                  <a:srgbClr val="FF0000"/>
                </a:solidFill>
                <a:hlinkClick r:id="rId2"/>
              </a:rPr>
              <a:t>review</a:t>
            </a:r>
            <a:r>
              <a:rPr lang="en-US" sz="2800" b="1" dirty="0">
                <a:solidFill>
                  <a:srgbClr val="FF0000"/>
                </a:solidFill>
              </a:rPr>
              <a:t> timeline</a:t>
            </a:r>
          </a:p>
        </p:txBody>
      </p:sp>
    </p:spTree>
    <p:extLst>
      <p:ext uri="{BB962C8B-B14F-4D97-AF65-F5344CB8AC3E}">
        <p14:creationId xmlns:p14="http://schemas.microsoft.com/office/powerpoint/2010/main" val="2314880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BF66-8FB5-CA2B-CB82-E261DC27EF1F}"/>
              </a:ext>
            </a:extLst>
          </p:cNvPr>
          <p:cNvSpPr>
            <a:spLocks noGrp="1"/>
          </p:cNvSpPr>
          <p:nvPr>
            <p:ph type="title"/>
          </p:nvPr>
        </p:nvSpPr>
        <p:spPr/>
        <p:txBody>
          <a:bodyPr/>
          <a:lstStyle/>
          <a:p>
            <a:r>
              <a:rPr lang="en-US" b="1" dirty="0"/>
              <a:t>Deeper Dive…How is MnDOT Involved?</a:t>
            </a:r>
          </a:p>
        </p:txBody>
      </p:sp>
      <p:sp>
        <p:nvSpPr>
          <p:cNvPr id="4" name="Content Placeholder 3">
            <a:extLst>
              <a:ext uri="{FF2B5EF4-FFF2-40B4-BE49-F238E27FC236}">
                <a16:creationId xmlns:a16="http://schemas.microsoft.com/office/drawing/2014/main" id="{938ECA08-DB13-2B19-5B3A-425B2C6D192E}"/>
              </a:ext>
            </a:extLst>
          </p:cNvPr>
          <p:cNvSpPr>
            <a:spLocks noGrp="1"/>
          </p:cNvSpPr>
          <p:nvPr>
            <p:ph sz="half" idx="2"/>
          </p:nvPr>
        </p:nvSpPr>
        <p:spPr>
          <a:xfrm>
            <a:off x="6172199" y="1594624"/>
            <a:ext cx="5587647" cy="4582339"/>
          </a:xfrm>
        </p:spPr>
        <p:txBody>
          <a:bodyPr>
            <a:normAutofit fontScale="62500" lnSpcReduction="20000"/>
          </a:bodyPr>
          <a:lstStyle/>
          <a:p>
            <a:r>
              <a:rPr lang="en-US" dirty="0"/>
              <a:t>ENM/Project reviews in SharePoint/Teams</a:t>
            </a:r>
          </a:p>
          <a:p>
            <a:pPr lvl="1"/>
            <a:r>
              <a:rPr lang="en-US" dirty="0"/>
              <a:t>ENM Main Files</a:t>
            </a:r>
          </a:p>
          <a:p>
            <a:pPr lvl="2"/>
            <a:r>
              <a:rPr lang="en-US" sz="1900" dirty="0"/>
              <a:t>Populated ENM</a:t>
            </a:r>
          </a:p>
          <a:p>
            <a:pPr lvl="2"/>
            <a:r>
              <a:rPr lang="en-US" sz="1900" dirty="0"/>
              <a:t>Supplemental Checklist</a:t>
            </a:r>
          </a:p>
          <a:p>
            <a:pPr lvl="1"/>
            <a:r>
              <a:rPr lang="en-US" dirty="0"/>
              <a:t>Mapping/Shapefiles</a:t>
            </a:r>
          </a:p>
          <a:p>
            <a:pPr lvl="1"/>
            <a:r>
              <a:rPr lang="en-US" dirty="0"/>
              <a:t>Supplemental Information</a:t>
            </a:r>
          </a:p>
          <a:p>
            <a:pPr lvl="2"/>
            <a:r>
              <a:rPr lang="en-US" sz="1900" dirty="0"/>
              <a:t>Relevant PUC docket submittals</a:t>
            </a:r>
          </a:p>
          <a:p>
            <a:pPr lvl="2"/>
            <a:r>
              <a:rPr lang="en-US" sz="1900" dirty="0"/>
              <a:t>Project Fact Sheets</a:t>
            </a:r>
          </a:p>
          <a:p>
            <a:pPr lvl="2"/>
            <a:r>
              <a:rPr lang="en-US" sz="1900" dirty="0"/>
              <a:t>Meeting Notes</a:t>
            </a:r>
          </a:p>
          <a:p>
            <a:pPr lvl="2"/>
            <a:r>
              <a:rPr lang="en-US" sz="1900" dirty="0"/>
              <a:t>Applicant’s Project Website </a:t>
            </a:r>
          </a:p>
          <a:p>
            <a:pPr lvl="2"/>
            <a:r>
              <a:rPr lang="en-US" dirty="0"/>
              <a:t>Commenting Spreadsheet	</a:t>
            </a:r>
          </a:p>
          <a:p>
            <a:pPr lvl="2"/>
            <a:r>
              <a:rPr lang="en-US" sz="1900" dirty="0"/>
              <a:t>Autosave enabled</a:t>
            </a:r>
          </a:p>
          <a:p>
            <a:pPr lvl="2"/>
            <a:r>
              <a:rPr lang="en-US" sz="1900" dirty="0"/>
              <a:t>Simultaneously accessible</a:t>
            </a:r>
          </a:p>
          <a:p>
            <a:pPr marL="914400" lvl="2" indent="0">
              <a:buNone/>
            </a:pPr>
            <a:endParaRPr lang="en-US" dirty="0"/>
          </a:p>
        </p:txBody>
      </p:sp>
      <p:sp>
        <p:nvSpPr>
          <p:cNvPr id="5" name="Date Placeholder 4">
            <a:extLst>
              <a:ext uri="{FF2B5EF4-FFF2-40B4-BE49-F238E27FC236}">
                <a16:creationId xmlns:a16="http://schemas.microsoft.com/office/drawing/2014/main" id="{6873BF15-F499-69DD-C2A6-66A4D9BE629B}"/>
              </a:ext>
            </a:extLst>
          </p:cNvPr>
          <p:cNvSpPr>
            <a:spLocks noGrp="1"/>
          </p:cNvSpPr>
          <p:nvPr>
            <p:ph type="dt" sz="half" idx="10"/>
          </p:nvPr>
        </p:nvSpPr>
        <p:spPr/>
        <p:txBody>
          <a:bodyPr/>
          <a:lstStyle/>
          <a:p>
            <a:fld id="{7C198DD1-C477-482D-A126-3FBDD1778E48}" type="datetime1">
              <a:rPr lang="en-US" smtClean="0"/>
              <a:t>10/13/2025</a:t>
            </a:fld>
            <a:endParaRPr lang="en-US" dirty="0"/>
          </a:p>
        </p:txBody>
      </p:sp>
      <p:sp>
        <p:nvSpPr>
          <p:cNvPr id="6" name="Footer Placeholder 5">
            <a:extLst>
              <a:ext uri="{FF2B5EF4-FFF2-40B4-BE49-F238E27FC236}">
                <a16:creationId xmlns:a16="http://schemas.microsoft.com/office/drawing/2014/main" id="{5568AC1D-FF9F-44C4-63CE-C1AFC0C12CCE}"/>
              </a:ext>
            </a:extLst>
          </p:cNvPr>
          <p:cNvSpPr>
            <a:spLocks noGrp="1"/>
          </p:cNvSpPr>
          <p:nvPr>
            <p:ph type="ftr" sz="quarter" idx="3"/>
          </p:nvPr>
        </p:nvSpPr>
        <p:spPr/>
        <p:txBody>
          <a:bodyPr/>
          <a:lstStyle/>
          <a:p>
            <a:r>
              <a:rPr lang="en-US" dirty="0"/>
              <a:t>mndot.gov</a:t>
            </a:r>
          </a:p>
        </p:txBody>
      </p:sp>
      <p:sp>
        <p:nvSpPr>
          <p:cNvPr id="7" name="Slide Number Placeholder 6">
            <a:extLst>
              <a:ext uri="{FF2B5EF4-FFF2-40B4-BE49-F238E27FC236}">
                <a16:creationId xmlns:a16="http://schemas.microsoft.com/office/drawing/2014/main" id="{254D8CA8-7FB9-D622-7D59-3E2A2EDBE6CA}"/>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10" name="TextBox 9">
            <a:extLst>
              <a:ext uri="{FF2B5EF4-FFF2-40B4-BE49-F238E27FC236}">
                <a16:creationId xmlns:a16="http://schemas.microsoft.com/office/drawing/2014/main" id="{1ADE3D3B-F487-539C-74D8-649A599C8949}"/>
              </a:ext>
            </a:extLst>
          </p:cNvPr>
          <p:cNvSpPr txBox="1"/>
          <p:nvPr/>
        </p:nvSpPr>
        <p:spPr>
          <a:xfrm>
            <a:off x="9596791" y="3154875"/>
            <a:ext cx="2163055" cy="1384995"/>
          </a:xfrm>
          <a:prstGeom prst="rect">
            <a:avLst/>
          </a:prstGeom>
          <a:noFill/>
          <a:ln>
            <a:solidFill>
              <a:srgbClr val="78BE21"/>
            </a:solidFill>
          </a:ln>
          <a:effectLst>
            <a:glow rad="139700">
              <a:schemeClr val="accent2">
                <a:satMod val="175000"/>
                <a:alpha val="40000"/>
              </a:schemeClr>
            </a:glow>
          </a:effectLst>
        </p:spPr>
        <p:txBody>
          <a:bodyPr wrap="square" rtlCol="0">
            <a:spAutoFit/>
          </a:bodyPr>
          <a:lstStyle/>
          <a:p>
            <a:pPr algn="ctr"/>
            <a:r>
              <a:rPr lang="en-US" sz="2800" b="1" dirty="0">
                <a:solidFill>
                  <a:srgbClr val="00B050"/>
                </a:solidFill>
              </a:rPr>
              <a:t>One-stop review shop</a:t>
            </a:r>
          </a:p>
          <a:p>
            <a:pPr algn="ctr"/>
            <a:r>
              <a:rPr lang="en-US" sz="2800" b="1" dirty="0">
                <a:solidFill>
                  <a:srgbClr val="00B050"/>
                </a:solidFill>
                <a:hlinkClick r:id="rId2"/>
              </a:rPr>
              <a:t>365</a:t>
            </a:r>
            <a:r>
              <a:rPr lang="en-US" sz="2800" b="1" dirty="0">
                <a:solidFill>
                  <a:srgbClr val="00B050"/>
                </a:solidFill>
              </a:rPr>
              <a:t> </a:t>
            </a:r>
          </a:p>
        </p:txBody>
      </p:sp>
      <p:pic>
        <p:nvPicPr>
          <p:cNvPr id="11" name="Content Placeholder 10">
            <a:extLst>
              <a:ext uri="{FF2B5EF4-FFF2-40B4-BE49-F238E27FC236}">
                <a16:creationId xmlns:a16="http://schemas.microsoft.com/office/drawing/2014/main" id="{384EA85A-1785-7910-6D4C-7E23F1CA32D9}"/>
              </a:ext>
            </a:extLst>
          </p:cNvPr>
          <p:cNvPicPr>
            <a:picLocks noGrp="1" noChangeAspect="1"/>
          </p:cNvPicPr>
          <p:nvPr>
            <p:ph sz="half" idx="1"/>
          </p:nvPr>
        </p:nvPicPr>
        <p:blipFill>
          <a:blip r:embed="rId3"/>
          <a:stretch>
            <a:fillRect/>
          </a:stretch>
        </p:blipFill>
        <p:spPr>
          <a:xfrm>
            <a:off x="432154" y="1593850"/>
            <a:ext cx="5349883" cy="4583113"/>
          </a:xfrm>
        </p:spPr>
      </p:pic>
    </p:spTree>
    <p:extLst>
      <p:ext uri="{BB962C8B-B14F-4D97-AF65-F5344CB8AC3E}">
        <p14:creationId xmlns:p14="http://schemas.microsoft.com/office/powerpoint/2010/main" val="2490011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DOT.potx" id="{83C4B8C0-3DC7-488E-A5CE-08B16419B760}" vid="{638D8742-0BCB-4604-88EF-DAAC7DD07D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MnDOT</Template>
  <TotalTime>614</TotalTime>
  <Words>1004</Words>
  <Application>Microsoft Office PowerPoint</Application>
  <PresentationFormat>Widescreen</PresentationFormat>
  <Paragraphs>125</Paragraphs>
  <Slides>12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Minnesota</vt:lpstr>
      <vt:lpstr>PowerOn Midwest 765kV &amp; 345kV Projects</vt:lpstr>
      <vt:lpstr>PowerOn Midwest Project Components</vt:lpstr>
      <vt:lpstr>MN Projects in MISO LRTP Tranche 2.1</vt:lpstr>
      <vt:lpstr>MN Projects in MISO LRTP Tranche 2.1</vt:lpstr>
      <vt:lpstr>The PUC Processes</vt:lpstr>
      <vt:lpstr>The PUC Processes</vt:lpstr>
      <vt:lpstr>The PUC Processes</vt:lpstr>
      <vt:lpstr>Deeper Dive…How is MnDOT Involved?</vt:lpstr>
      <vt:lpstr>Deeper Dive…How is MnDOT Involved?</vt:lpstr>
      <vt:lpstr>Deeper Dive…How is MnDOT Involved?</vt:lpstr>
      <vt:lpstr>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Kotch Egstad, Stacy (DOT)</dc:creator>
  <cp:keywords/>
  <dc:description/>
  <cp:lastModifiedBy>Kotch Egstad, Stacy (DOT)</cp:lastModifiedBy>
  <cp:revision>1</cp:revision>
  <cp:lastPrinted>2017-03-14T16:27:36Z</cp:lastPrinted>
  <dcterms:created xsi:type="dcterms:W3CDTF">2025-10-07T16:06:29Z</dcterms:created>
  <dcterms:modified xsi:type="dcterms:W3CDTF">2025-10-13T15:16:45Z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ies>
</file>