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0A_554E0ACA.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2_D21E3899.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783" r:id="rId5"/>
    <p:sldMasterId id="2147484156" r:id="rId6"/>
    <p:sldMasterId id="2147484164" r:id="rId7"/>
    <p:sldMasterId id="2147483916" r:id="rId8"/>
    <p:sldMasterId id="2147484122" r:id="rId9"/>
    <p:sldMasterId id="2147484077" r:id="rId10"/>
    <p:sldMasterId id="2147484106" r:id="rId11"/>
  </p:sldMasterIdLst>
  <p:notesMasterIdLst>
    <p:notesMasterId r:id="rId30"/>
  </p:notesMasterIdLst>
  <p:handoutMasterIdLst>
    <p:handoutMasterId r:id="rId31"/>
  </p:handoutMasterIdLst>
  <p:sldIdLst>
    <p:sldId id="258" r:id="rId12"/>
    <p:sldId id="283" r:id="rId13"/>
    <p:sldId id="264" r:id="rId14"/>
    <p:sldId id="266" r:id="rId15"/>
    <p:sldId id="262" r:id="rId16"/>
    <p:sldId id="267" r:id="rId17"/>
    <p:sldId id="269" r:id="rId18"/>
    <p:sldId id="270" r:id="rId19"/>
    <p:sldId id="279" r:id="rId20"/>
    <p:sldId id="271" r:id="rId21"/>
    <p:sldId id="276" r:id="rId22"/>
    <p:sldId id="273" r:id="rId23"/>
    <p:sldId id="275" r:id="rId24"/>
    <p:sldId id="277" r:id="rId25"/>
    <p:sldId id="278" r:id="rId26"/>
    <p:sldId id="274" r:id="rId27"/>
    <p:sldId id="284" r:id="rId28"/>
    <p:sldId id="280" r:id="rId29"/>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D1A81A-3FF1-9903-6A94-89D76825CCF5}" name="Chlebeck, John" initials="JC" userId="S::John.Chlebeck@metc.state.mn.us::d5634ef5-434c-43a0-b114-367e73056927" providerId="AD"/>
  <p188:author id="{0EEC4B1B-1E6F-D0F2-51EF-136DB7E7B07F}" name="Barajas, Lisa" initials="LB" userId="S::Lisa.Barajas@metc.state.mn.us::b4bd8f2d-80df-4804-a5a3-88b19cf6b27c" providerId="AD"/>
  <p188:author id="{2F266143-641F-5342-9799-35C81EB17A24}" name="Kostrzewski, Jennifer" initials="JK" userId="S::Jennifer.Kostrzewski@metc.state.mn.us::e1c23efc-a01d-4280-89d3-691b30601a3f" providerId="AD"/>
  <p188:author id="{5DF4944B-5371-4633-EA6F-30A51F8F9845}" name="Kostrzewski, Jennifer" initials="KJ" userId="S::jennifer.kostrzewski@metc.state.mn.us::e1c23efc-a01d-4280-89d3-691b30601a3f" providerId="AD"/>
  <p188:author id="{0ACA3EA6-0084-BA0C-C370-A667D1A088DA}" name="Colvin, Kyle" initials="KC" userId="S::kyle.colvin@metc.state.mn.us::9e95b469-88a5-48a1-b561-28df462086a6" providerId="AD"/>
  <p188:author id="{C87C79B4-0947-BE54-1311-350D1C9AA356}" name="Chlebeck, John" initials="CJ" userId="S::john.chlebeck@metc.state.mn.us::d5634ef5-434c-43a0-b114-367e73056927" providerId="AD"/>
  <p188:author id="{7B7F45D6-75E1-D508-5589-50AF841CD1B5}" name="Sventek, Judy" initials="JS" userId="S::judy.sventek@metc.state.mn.us::eeaca626-c623-4271-9f96-0e55e2bed3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00"/>
    <a:srgbClr val="DF00FF"/>
    <a:srgbClr val="005DAA"/>
    <a:srgbClr val="B5D5F0"/>
    <a:srgbClr val="EE3124"/>
    <a:srgbClr val="009AC7"/>
    <a:srgbClr val="78A22F"/>
    <a:srgbClr val="ED1B2E"/>
    <a:srgbClr val="9DD4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A3F4ED-7ABB-403C-92DD-E2EAD332D51E}" v="6" dt="2025-11-17T19:07:34.5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600" y="58"/>
      </p:cViewPr>
      <p:guideLst>
        <p:guide orient="horz" pos="2592"/>
        <p:guide pos="460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microsoft.com/office/2015/10/relationships/revisionInfo" Target="revisionInfo.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modernComment_10A_554E0ACA.xml><?xml version="1.0" encoding="utf-8"?>
<p188:cmLst xmlns:a="http://schemas.openxmlformats.org/drawingml/2006/main" xmlns:r="http://schemas.openxmlformats.org/officeDocument/2006/relationships" xmlns:p188="http://schemas.microsoft.com/office/powerpoint/2018/8/main">
  <p188:cm id="{E060AD3F-C2C6-4B49-89AC-4740859C7E8E}" authorId="{0EEC4B1B-1E6F-D0F2-51EF-136DB7E7B07F}" status="resolved" created="2025-10-30T14:17:52.958" complete="100000">
    <pc:sldMkLst xmlns:pc="http://schemas.microsoft.com/office/powerpoint/2013/main/command">
      <pc:docMk/>
      <pc:sldMk cId="1431177930" sldId="266"/>
    </pc:sldMkLst>
    <p188:txBody>
      <a:bodyPr/>
      <a:lstStyle/>
      <a:p>
        <a:r>
          <a:rPr lang="en-US"/>
          <a:t>“recruiting” maybe instead of “enticing”?</a:t>
        </a:r>
      </a:p>
    </p188:txBody>
    <p188:extLst>
      <p:ext xmlns:p="http://schemas.openxmlformats.org/presentationml/2006/main" uri="{57CB4572-C831-44C2-8A1C-0ADB6CCDFE69}">
        <p223:reactions xmlns:p223="http://schemas.microsoft.com/office/powerpoint/2022/03/main">
          <p223:rxn type="👍">
            <p223:instance time="2025-10-30T15:11:03.507" authorId="{5DF4944B-5371-4633-EA6F-30A51F8F9845}"/>
          </p223:rxn>
        </p223:reactions>
      </p:ext>
    </p188:extLst>
  </p188:cm>
</p188:cmLst>
</file>

<file path=ppt/comments/modernComment_112_D21E3899.xml><?xml version="1.0" encoding="utf-8"?>
<p188:cmLst xmlns:a="http://schemas.openxmlformats.org/drawingml/2006/main" xmlns:r="http://schemas.openxmlformats.org/officeDocument/2006/relationships" xmlns:p188="http://schemas.microsoft.com/office/powerpoint/2018/8/main">
  <p188:cm id="{BAF144B6-34B8-4D4D-A855-51E9BB51D6D4}" authorId="{2F266143-641F-5342-9799-35C81EB17A24}" status="resolved" created="2025-10-30T00:19:15.883" complete="100000">
    <ac:deMkLst xmlns:ac="http://schemas.microsoft.com/office/drawing/2013/main/command">
      <pc:docMk xmlns:pc="http://schemas.microsoft.com/office/powerpoint/2013/main/command"/>
      <pc:sldMk xmlns:pc="http://schemas.microsoft.com/office/powerpoint/2013/main/command" cId="3525195929" sldId="274"/>
      <ac:spMk id="2" creationId="{93FB0974-60E9-27C3-432E-F8698517FEC1}"/>
    </ac:deMkLst>
    <p188:replyLst>
      <p188:reply id="{48076E1A-A19A-4364-90D1-9B174AA0485D}" authorId="{0EEC4B1B-1E6F-D0F2-51EF-136DB7E7B07F}" created="2025-10-30T17:00:35.752">
        <p188:txBody>
          <a:bodyPr/>
          <a:lstStyle/>
          <a:p>
            <a:r>
              <a:rPr lang="en-US"/>
              <a:t>I made some minor edits here, but otherwise, this looks good.</a:t>
            </a:r>
          </a:p>
        </p188:txBody>
      </p188:reply>
    </p188:replyLst>
    <p188:txBody>
      <a:bodyPr/>
      <a:lstStyle/>
      <a:p>
        <a:r>
          <a:rPr lang="en-US"/>
          <a:t>[@Barajas, Lisa] [@Chlebeck, John] please fact check me.</a:t>
        </a:r>
      </a:p>
    </p188:txBody>
  </p188:cm>
  <p188:cm id="{4950047E-5378-43F9-A016-E1EE1F29E131}" authorId="{C87C79B4-0947-BE54-1311-350D1C9AA356}" status="resolved" created="2025-10-30T02:04:00.624" complete="100000">
    <ac:txMkLst xmlns:ac="http://schemas.microsoft.com/office/drawing/2013/main/command">
      <pc:docMk xmlns:pc="http://schemas.microsoft.com/office/powerpoint/2013/main/command"/>
      <pc:sldMk xmlns:pc="http://schemas.microsoft.com/office/powerpoint/2013/main/command" cId="3525195929" sldId="274"/>
      <ac:spMk id="4" creationId="{E9BEC7AA-C6C6-1C01-6952-DC5A289F74E3}"/>
      <ac:txMk cp="43" len="34">
        <ac:context len="541" hash="3949655566"/>
      </ac:txMk>
    </ac:txMkLst>
    <p188:pos x="3208149" y="712922"/>
    <p188:replyLst>
      <p188:reply id="{709F00E8-6860-4F46-9C66-72BFE56CD8C5}" authorId="{0EEC4B1B-1E6F-D0F2-51EF-136DB7E7B07F}" created="2025-10-30T17:00:15.943">
        <p188:txBody>
          <a:bodyPr/>
          <a:lstStyle/>
          <a:p>
            <a:r>
              <a:rPr lang="en-US"/>
              <a:t>True - John. I changed it to a “proposed project” - I can also speak to the nuance here and relationship to what IS identified in an AUAR.</a:t>
            </a:r>
          </a:p>
        </p188:txBody>
      </p188:reply>
    </p188:replyLst>
    <p188:txBody>
      <a:bodyPr/>
      <a:lstStyle/>
      <a:p>
        <a:r>
          <a:rPr lang="en-US"/>
          <a:t>They do often identify the type of land use - whether it is residential or industrial for example.  They don't identify specific industries or provide a lot of detail on potential water / utility needs.</a:t>
        </a:r>
      </a:p>
    </p188:txBody>
  </p188:cm>
  <p188:cm id="{4BEC9A11-EB99-49FF-A32C-3DFD4A82CCC4}" authorId="{0EEC4B1B-1E6F-D0F2-51EF-136DB7E7B07F}" status="resolved" created="2025-10-30T16:59:11.035" complete="100000">
    <ac:txMkLst xmlns:ac="http://schemas.microsoft.com/office/drawing/2013/main/command">
      <pc:docMk xmlns:pc="http://schemas.microsoft.com/office/powerpoint/2013/main/command"/>
      <pc:sldMk xmlns:pc="http://schemas.microsoft.com/office/powerpoint/2013/main/command" cId="3525195929" sldId="274"/>
      <ac:spMk id="4" creationId="{E9BEC7AA-C6C6-1C01-6952-DC5A289F74E3}"/>
      <ac:txMk cp="406" len="21">
        <ac:context len="541" hash="3949655566"/>
      </ac:txMk>
    </ac:txMkLst>
    <p188:pos x="8377591" y="2251788"/>
    <p188:txBody>
      <a:bodyPr/>
      <a:lstStyle/>
      <a:p>
        <a:r>
          <a:rPr lang="en-US"/>
          <a:t>I changed this to “complete information” rather than “full knowledge”. It puts the burden on the proposer rather than imply that Council staff are unknowledgeable ☺️</a:t>
        </a:r>
      </a:p>
    </p188:txBody>
    <p188:extLst>
      <p:ext xmlns:p="http://schemas.openxmlformats.org/presentationml/2006/main" uri="{57CB4572-C831-44C2-8A1C-0ADB6CCDFE69}">
        <p223:reactions xmlns:p223="http://schemas.microsoft.com/office/powerpoint/2022/03/main">
          <p223:rxn type="👍">
            <p223:instance time="2025-10-30T17:19:01.599" authorId="{5DF4944B-5371-4633-EA6F-30A51F8F9845}"/>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5AA1DA-5565-44DD-9843-A68845F7EE4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0EA0238-7344-4F9F-9D75-73EB69E50135}">
      <dgm:prSet phldrT="[Text]"/>
      <dgm:spPr/>
      <dgm:t>
        <a:bodyPr/>
        <a:lstStyle/>
        <a:p>
          <a:r>
            <a:rPr lang="en-US"/>
            <a:t>Background</a:t>
          </a:r>
        </a:p>
      </dgm:t>
    </dgm:pt>
    <dgm:pt modelId="{23303953-1F00-41D2-A05D-68AE77C833CA}" type="parTrans" cxnId="{D643CAAC-5B4F-448C-8669-629B873D7EFA}">
      <dgm:prSet/>
      <dgm:spPr/>
      <dgm:t>
        <a:bodyPr/>
        <a:lstStyle/>
        <a:p>
          <a:endParaRPr lang="en-US"/>
        </a:p>
      </dgm:t>
    </dgm:pt>
    <dgm:pt modelId="{70F7C5B0-4361-4BDA-B011-C1A6E2ED7DA8}" type="sibTrans" cxnId="{D643CAAC-5B4F-448C-8669-629B873D7EFA}">
      <dgm:prSet/>
      <dgm:spPr/>
      <dgm:t>
        <a:bodyPr/>
        <a:lstStyle/>
        <a:p>
          <a:endParaRPr lang="en-US"/>
        </a:p>
      </dgm:t>
    </dgm:pt>
    <dgm:pt modelId="{5169380C-7223-4B57-9732-22F3FA7FD997}">
      <dgm:prSet phldrT="[Text]"/>
      <dgm:spPr/>
      <dgm:t>
        <a:bodyPr/>
        <a:lstStyle/>
        <a:p>
          <a:r>
            <a:rPr lang="en-US"/>
            <a:t>Planning process</a:t>
          </a:r>
        </a:p>
      </dgm:t>
    </dgm:pt>
    <dgm:pt modelId="{1C4066A0-6B9D-4BB6-9887-89EDBB0321A6}" type="parTrans" cxnId="{B5C50F57-B60A-442E-8B99-C990B105E383}">
      <dgm:prSet/>
      <dgm:spPr/>
      <dgm:t>
        <a:bodyPr/>
        <a:lstStyle/>
        <a:p>
          <a:endParaRPr lang="en-US"/>
        </a:p>
      </dgm:t>
    </dgm:pt>
    <dgm:pt modelId="{2AED28E1-5E5A-4BEE-823E-FD244E3D734F}" type="sibTrans" cxnId="{B5C50F57-B60A-442E-8B99-C990B105E383}">
      <dgm:prSet/>
      <dgm:spPr/>
      <dgm:t>
        <a:bodyPr/>
        <a:lstStyle/>
        <a:p>
          <a:endParaRPr lang="en-US"/>
        </a:p>
      </dgm:t>
    </dgm:pt>
    <dgm:pt modelId="{F3E2F8C0-136F-41EB-8B2E-95DA9CF823A8}">
      <dgm:prSet phldrT="[Text]"/>
      <dgm:spPr/>
      <dgm:t>
        <a:bodyPr/>
        <a:lstStyle/>
        <a:p>
          <a:r>
            <a:rPr lang="en-US"/>
            <a:t>Key areas of concern</a:t>
          </a:r>
        </a:p>
      </dgm:t>
    </dgm:pt>
    <dgm:pt modelId="{8FD0C1B8-7B6E-4E54-9E85-120ECA6AC0EA}" type="parTrans" cxnId="{662582B8-FF28-46D6-AA67-D7D3C69651E2}">
      <dgm:prSet/>
      <dgm:spPr/>
      <dgm:t>
        <a:bodyPr/>
        <a:lstStyle/>
        <a:p>
          <a:endParaRPr lang="en-US"/>
        </a:p>
      </dgm:t>
    </dgm:pt>
    <dgm:pt modelId="{B45E8BA3-3186-4ED2-9423-51E1AAF4A71A}" type="sibTrans" cxnId="{662582B8-FF28-46D6-AA67-D7D3C69651E2}">
      <dgm:prSet/>
      <dgm:spPr/>
      <dgm:t>
        <a:bodyPr/>
        <a:lstStyle/>
        <a:p>
          <a:endParaRPr lang="en-US"/>
        </a:p>
      </dgm:t>
    </dgm:pt>
    <dgm:pt modelId="{4CCEF0FF-02F9-4B5A-B95A-62409691B7B8}">
      <dgm:prSet phldrT="[Text]"/>
      <dgm:spPr/>
      <dgm:t>
        <a:bodyPr/>
        <a:lstStyle/>
        <a:p>
          <a:r>
            <a:rPr lang="en-US"/>
            <a:t>Conclusions</a:t>
          </a:r>
        </a:p>
      </dgm:t>
    </dgm:pt>
    <dgm:pt modelId="{A11020E4-08F3-45A2-8F6B-207EB62DFC1C}" type="parTrans" cxnId="{903BFC02-F721-436B-B584-E676DE8A3875}">
      <dgm:prSet/>
      <dgm:spPr/>
      <dgm:t>
        <a:bodyPr/>
        <a:lstStyle/>
        <a:p>
          <a:endParaRPr lang="en-US"/>
        </a:p>
      </dgm:t>
    </dgm:pt>
    <dgm:pt modelId="{9A5244F8-984A-4EBA-A9A4-B22C9518E7F9}" type="sibTrans" cxnId="{903BFC02-F721-436B-B584-E676DE8A3875}">
      <dgm:prSet/>
      <dgm:spPr/>
      <dgm:t>
        <a:bodyPr/>
        <a:lstStyle/>
        <a:p>
          <a:endParaRPr lang="en-US"/>
        </a:p>
      </dgm:t>
    </dgm:pt>
    <dgm:pt modelId="{4604ADEA-E6DC-44E3-B5CF-F52972429763}" type="pres">
      <dgm:prSet presAssocID="{9C5AA1DA-5565-44DD-9843-A68845F7EE46}" presName="Name0" presStyleCnt="0">
        <dgm:presLayoutVars>
          <dgm:chMax val="7"/>
          <dgm:chPref val="7"/>
          <dgm:dir/>
        </dgm:presLayoutVars>
      </dgm:prSet>
      <dgm:spPr/>
    </dgm:pt>
    <dgm:pt modelId="{F59DF783-E370-4880-96F4-5C513BBD0D5D}" type="pres">
      <dgm:prSet presAssocID="{9C5AA1DA-5565-44DD-9843-A68845F7EE46}" presName="Name1" presStyleCnt="0"/>
      <dgm:spPr/>
    </dgm:pt>
    <dgm:pt modelId="{35806B10-8909-402E-8C04-CE22179D717B}" type="pres">
      <dgm:prSet presAssocID="{9C5AA1DA-5565-44DD-9843-A68845F7EE46}" presName="cycle" presStyleCnt="0"/>
      <dgm:spPr/>
    </dgm:pt>
    <dgm:pt modelId="{DBDF773A-22F3-4A93-8078-5A1BD377C450}" type="pres">
      <dgm:prSet presAssocID="{9C5AA1DA-5565-44DD-9843-A68845F7EE46}" presName="srcNode" presStyleLbl="node1" presStyleIdx="0" presStyleCnt="4"/>
      <dgm:spPr/>
    </dgm:pt>
    <dgm:pt modelId="{80141B75-A327-46BF-8CE9-FA24C5722079}" type="pres">
      <dgm:prSet presAssocID="{9C5AA1DA-5565-44DD-9843-A68845F7EE46}" presName="conn" presStyleLbl="parChTrans1D2" presStyleIdx="0" presStyleCnt="1"/>
      <dgm:spPr/>
    </dgm:pt>
    <dgm:pt modelId="{A316A4BB-35C8-469E-BEFC-9284180D491B}" type="pres">
      <dgm:prSet presAssocID="{9C5AA1DA-5565-44DD-9843-A68845F7EE46}" presName="extraNode" presStyleLbl="node1" presStyleIdx="0" presStyleCnt="4"/>
      <dgm:spPr/>
    </dgm:pt>
    <dgm:pt modelId="{9225D557-3391-4450-B378-2E472CF7FFD4}" type="pres">
      <dgm:prSet presAssocID="{9C5AA1DA-5565-44DD-9843-A68845F7EE46}" presName="dstNode" presStyleLbl="node1" presStyleIdx="0" presStyleCnt="4"/>
      <dgm:spPr/>
    </dgm:pt>
    <dgm:pt modelId="{7EECA892-A554-4ED4-9A58-5E903536EB4F}" type="pres">
      <dgm:prSet presAssocID="{60EA0238-7344-4F9F-9D75-73EB69E50135}" presName="text_1" presStyleLbl="node1" presStyleIdx="0" presStyleCnt="4">
        <dgm:presLayoutVars>
          <dgm:bulletEnabled val="1"/>
        </dgm:presLayoutVars>
      </dgm:prSet>
      <dgm:spPr/>
    </dgm:pt>
    <dgm:pt modelId="{648C7702-1674-492E-AF58-607EC56BDF29}" type="pres">
      <dgm:prSet presAssocID="{60EA0238-7344-4F9F-9D75-73EB69E50135}" presName="accent_1" presStyleCnt="0"/>
      <dgm:spPr/>
    </dgm:pt>
    <dgm:pt modelId="{9AB48FA4-213B-43DF-B641-324D8AE463EC}" type="pres">
      <dgm:prSet presAssocID="{60EA0238-7344-4F9F-9D75-73EB69E50135}" presName="accentRepeatNode" presStyleLbl="solidFgAcc1" presStyleIdx="0" presStyleCnt="4"/>
      <dgm:spPr/>
    </dgm:pt>
    <dgm:pt modelId="{65FFFFAE-6944-4523-A2BE-7197A640F3DF}" type="pres">
      <dgm:prSet presAssocID="{5169380C-7223-4B57-9732-22F3FA7FD997}" presName="text_2" presStyleLbl="node1" presStyleIdx="1" presStyleCnt="4">
        <dgm:presLayoutVars>
          <dgm:bulletEnabled val="1"/>
        </dgm:presLayoutVars>
      </dgm:prSet>
      <dgm:spPr/>
    </dgm:pt>
    <dgm:pt modelId="{274FD92B-A796-4C5C-977C-69835B7DE2CB}" type="pres">
      <dgm:prSet presAssocID="{5169380C-7223-4B57-9732-22F3FA7FD997}" presName="accent_2" presStyleCnt="0"/>
      <dgm:spPr/>
    </dgm:pt>
    <dgm:pt modelId="{E7379E80-5B55-4A99-9B97-B3D9223C3B6F}" type="pres">
      <dgm:prSet presAssocID="{5169380C-7223-4B57-9732-22F3FA7FD997}" presName="accentRepeatNode" presStyleLbl="solidFgAcc1" presStyleIdx="1" presStyleCnt="4"/>
      <dgm:spPr/>
    </dgm:pt>
    <dgm:pt modelId="{A04BA4A6-5478-4A92-938C-4590B3A36F86}" type="pres">
      <dgm:prSet presAssocID="{F3E2F8C0-136F-41EB-8B2E-95DA9CF823A8}" presName="text_3" presStyleLbl="node1" presStyleIdx="2" presStyleCnt="4">
        <dgm:presLayoutVars>
          <dgm:bulletEnabled val="1"/>
        </dgm:presLayoutVars>
      </dgm:prSet>
      <dgm:spPr/>
    </dgm:pt>
    <dgm:pt modelId="{4E09EA9B-0B7B-450B-9006-C4D349835D9F}" type="pres">
      <dgm:prSet presAssocID="{F3E2F8C0-136F-41EB-8B2E-95DA9CF823A8}" presName="accent_3" presStyleCnt="0"/>
      <dgm:spPr/>
    </dgm:pt>
    <dgm:pt modelId="{0A2B95B8-9DC0-4121-AA3E-B01531417812}" type="pres">
      <dgm:prSet presAssocID="{F3E2F8C0-136F-41EB-8B2E-95DA9CF823A8}" presName="accentRepeatNode" presStyleLbl="solidFgAcc1" presStyleIdx="2" presStyleCnt="4"/>
      <dgm:spPr/>
    </dgm:pt>
    <dgm:pt modelId="{5E909D4D-0ECC-4C64-9E79-29365D25CC1C}" type="pres">
      <dgm:prSet presAssocID="{4CCEF0FF-02F9-4B5A-B95A-62409691B7B8}" presName="text_4" presStyleLbl="node1" presStyleIdx="3" presStyleCnt="4">
        <dgm:presLayoutVars>
          <dgm:bulletEnabled val="1"/>
        </dgm:presLayoutVars>
      </dgm:prSet>
      <dgm:spPr/>
    </dgm:pt>
    <dgm:pt modelId="{9814FDB3-31B7-4886-BDDE-C27A1BA760B6}" type="pres">
      <dgm:prSet presAssocID="{4CCEF0FF-02F9-4B5A-B95A-62409691B7B8}" presName="accent_4" presStyleCnt="0"/>
      <dgm:spPr/>
    </dgm:pt>
    <dgm:pt modelId="{BB1C691B-4DC8-4581-B8EC-E992B81B6E8A}" type="pres">
      <dgm:prSet presAssocID="{4CCEF0FF-02F9-4B5A-B95A-62409691B7B8}" presName="accentRepeatNode" presStyleLbl="solidFgAcc1" presStyleIdx="3" presStyleCnt="4"/>
      <dgm:spPr/>
    </dgm:pt>
  </dgm:ptLst>
  <dgm:cxnLst>
    <dgm:cxn modelId="{903BFC02-F721-436B-B584-E676DE8A3875}" srcId="{9C5AA1DA-5565-44DD-9843-A68845F7EE46}" destId="{4CCEF0FF-02F9-4B5A-B95A-62409691B7B8}" srcOrd="3" destOrd="0" parTransId="{A11020E4-08F3-45A2-8F6B-207EB62DFC1C}" sibTransId="{9A5244F8-984A-4EBA-A9A4-B22C9518E7F9}"/>
    <dgm:cxn modelId="{8CDFDF1F-C5FB-4FAF-BF6B-43500B7CCDBC}" type="presOf" srcId="{60EA0238-7344-4F9F-9D75-73EB69E50135}" destId="{7EECA892-A554-4ED4-9A58-5E903536EB4F}" srcOrd="0" destOrd="0" presId="urn:microsoft.com/office/officeart/2008/layout/VerticalCurvedList"/>
    <dgm:cxn modelId="{6B7B4E4F-B5D6-45B3-B3CF-1C781A9E202B}" type="presOf" srcId="{9C5AA1DA-5565-44DD-9843-A68845F7EE46}" destId="{4604ADEA-E6DC-44E3-B5CF-F52972429763}" srcOrd="0" destOrd="0" presId="urn:microsoft.com/office/officeart/2008/layout/VerticalCurvedList"/>
    <dgm:cxn modelId="{B5C50F57-B60A-442E-8B99-C990B105E383}" srcId="{9C5AA1DA-5565-44DD-9843-A68845F7EE46}" destId="{5169380C-7223-4B57-9732-22F3FA7FD997}" srcOrd="1" destOrd="0" parTransId="{1C4066A0-6B9D-4BB6-9887-89EDBB0321A6}" sibTransId="{2AED28E1-5E5A-4BEE-823E-FD244E3D734F}"/>
    <dgm:cxn modelId="{ABDAF38B-F69E-4C35-931F-672050D4540F}" type="presOf" srcId="{4CCEF0FF-02F9-4B5A-B95A-62409691B7B8}" destId="{5E909D4D-0ECC-4C64-9E79-29365D25CC1C}" srcOrd="0" destOrd="0" presId="urn:microsoft.com/office/officeart/2008/layout/VerticalCurvedList"/>
    <dgm:cxn modelId="{D643CAAC-5B4F-448C-8669-629B873D7EFA}" srcId="{9C5AA1DA-5565-44DD-9843-A68845F7EE46}" destId="{60EA0238-7344-4F9F-9D75-73EB69E50135}" srcOrd="0" destOrd="0" parTransId="{23303953-1F00-41D2-A05D-68AE77C833CA}" sibTransId="{70F7C5B0-4361-4BDA-B011-C1A6E2ED7DA8}"/>
    <dgm:cxn modelId="{662582B8-FF28-46D6-AA67-D7D3C69651E2}" srcId="{9C5AA1DA-5565-44DD-9843-A68845F7EE46}" destId="{F3E2F8C0-136F-41EB-8B2E-95DA9CF823A8}" srcOrd="2" destOrd="0" parTransId="{8FD0C1B8-7B6E-4E54-9E85-120ECA6AC0EA}" sibTransId="{B45E8BA3-3186-4ED2-9423-51E1AAF4A71A}"/>
    <dgm:cxn modelId="{915439BA-CF47-4885-AE17-A20C0CB0950C}" type="presOf" srcId="{F3E2F8C0-136F-41EB-8B2E-95DA9CF823A8}" destId="{A04BA4A6-5478-4A92-938C-4590B3A36F86}" srcOrd="0" destOrd="0" presId="urn:microsoft.com/office/officeart/2008/layout/VerticalCurvedList"/>
    <dgm:cxn modelId="{A9CCF0BC-47C4-4EFF-AF04-583D74AF2445}" type="presOf" srcId="{70F7C5B0-4361-4BDA-B011-C1A6E2ED7DA8}" destId="{80141B75-A327-46BF-8CE9-FA24C5722079}" srcOrd="0" destOrd="0" presId="urn:microsoft.com/office/officeart/2008/layout/VerticalCurvedList"/>
    <dgm:cxn modelId="{137B83F0-B66B-4ED8-9744-A7ADDB64A9E2}" type="presOf" srcId="{5169380C-7223-4B57-9732-22F3FA7FD997}" destId="{65FFFFAE-6944-4523-A2BE-7197A640F3DF}" srcOrd="0" destOrd="0" presId="urn:microsoft.com/office/officeart/2008/layout/VerticalCurvedList"/>
    <dgm:cxn modelId="{EC2AC5F7-F2A1-4B4D-A9F0-5DE611D0E3AB}" type="presParOf" srcId="{4604ADEA-E6DC-44E3-B5CF-F52972429763}" destId="{F59DF783-E370-4880-96F4-5C513BBD0D5D}" srcOrd="0" destOrd="0" presId="urn:microsoft.com/office/officeart/2008/layout/VerticalCurvedList"/>
    <dgm:cxn modelId="{7AF57678-44AA-4719-B4C7-82C5803BDAF0}" type="presParOf" srcId="{F59DF783-E370-4880-96F4-5C513BBD0D5D}" destId="{35806B10-8909-402E-8C04-CE22179D717B}" srcOrd="0" destOrd="0" presId="urn:microsoft.com/office/officeart/2008/layout/VerticalCurvedList"/>
    <dgm:cxn modelId="{9BE068E4-4F99-49A2-8653-2B772F497D82}" type="presParOf" srcId="{35806B10-8909-402E-8C04-CE22179D717B}" destId="{DBDF773A-22F3-4A93-8078-5A1BD377C450}" srcOrd="0" destOrd="0" presId="urn:microsoft.com/office/officeart/2008/layout/VerticalCurvedList"/>
    <dgm:cxn modelId="{1275B95C-D5CC-4A0D-B501-BEA393942CBF}" type="presParOf" srcId="{35806B10-8909-402E-8C04-CE22179D717B}" destId="{80141B75-A327-46BF-8CE9-FA24C5722079}" srcOrd="1" destOrd="0" presId="urn:microsoft.com/office/officeart/2008/layout/VerticalCurvedList"/>
    <dgm:cxn modelId="{4A04D5B0-C890-43A5-B7C5-74BCB84D9DB8}" type="presParOf" srcId="{35806B10-8909-402E-8C04-CE22179D717B}" destId="{A316A4BB-35C8-469E-BEFC-9284180D491B}" srcOrd="2" destOrd="0" presId="urn:microsoft.com/office/officeart/2008/layout/VerticalCurvedList"/>
    <dgm:cxn modelId="{D473713A-1FCC-4DFA-A82F-FFA91B7E09BD}" type="presParOf" srcId="{35806B10-8909-402E-8C04-CE22179D717B}" destId="{9225D557-3391-4450-B378-2E472CF7FFD4}" srcOrd="3" destOrd="0" presId="urn:microsoft.com/office/officeart/2008/layout/VerticalCurvedList"/>
    <dgm:cxn modelId="{AD113F94-E3B4-4925-A2E3-98B69935887C}" type="presParOf" srcId="{F59DF783-E370-4880-96F4-5C513BBD0D5D}" destId="{7EECA892-A554-4ED4-9A58-5E903536EB4F}" srcOrd="1" destOrd="0" presId="urn:microsoft.com/office/officeart/2008/layout/VerticalCurvedList"/>
    <dgm:cxn modelId="{636B66BB-BA75-4FE2-BAC1-87D09EC39DAC}" type="presParOf" srcId="{F59DF783-E370-4880-96F4-5C513BBD0D5D}" destId="{648C7702-1674-492E-AF58-607EC56BDF29}" srcOrd="2" destOrd="0" presId="urn:microsoft.com/office/officeart/2008/layout/VerticalCurvedList"/>
    <dgm:cxn modelId="{ACEC6924-34D8-49CE-A5BC-DBD46FD99308}" type="presParOf" srcId="{648C7702-1674-492E-AF58-607EC56BDF29}" destId="{9AB48FA4-213B-43DF-B641-324D8AE463EC}" srcOrd="0" destOrd="0" presId="urn:microsoft.com/office/officeart/2008/layout/VerticalCurvedList"/>
    <dgm:cxn modelId="{CFC823AC-4CE3-4157-A094-3422556526C0}" type="presParOf" srcId="{F59DF783-E370-4880-96F4-5C513BBD0D5D}" destId="{65FFFFAE-6944-4523-A2BE-7197A640F3DF}" srcOrd="3" destOrd="0" presId="urn:microsoft.com/office/officeart/2008/layout/VerticalCurvedList"/>
    <dgm:cxn modelId="{4E1E5CA0-FB72-4095-8512-B151B086A01B}" type="presParOf" srcId="{F59DF783-E370-4880-96F4-5C513BBD0D5D}" destId="{274FD92B-A796-4C5C-977C-69835B7DE2CB}" srcOrd="4" destOrd="0" presId="urn:microsoft.com/office/officeart/2008/layout/VerticalCurvedList"/>
    <dgm:cxn modelId="{2E4070A0-39B8-4525-A8A9-C3BEFD06FF32}" type="presParOf" srcId="{274FD92B-A796-4C5C-977C-69835B7DE2CB}" destId="{E7379E80-5B55-4A99-9B97-B3D9223C3B6F}" srcOrd="0" destOrd="0" presId="urn:microsoft.com/office/officeart/2008/layout/VerticalCurvedList"/>
    <dgm:cxn modelId="{6BD49FAC-F638-4E33-B0F8-ABF958D3C83E}" type="presParOf" srcId="{F59DF783-E370-4880-96F4-5C513BBD0D5D}" destId="{A04BA4A6-5478-4A92-938C-4590B3A36F86}" srcOrd="5" destOrd="0" presId="urn:microsoft.com/office/officeart/2008/layout/VerticalCurvedList"/>
    <dgm:cxn modelId="{8D0F1B50-7A16-41EA-AD6E-77B83FA2D72D}" type="presParOf" srcId="{F59DF783-E370-4880-96F4-5C513BBD0D5D}" destId="{4E09EA9B-0B7B-450B-9006-C4D349835D9F}" srcOrd="6" destOrd="0" presId="urn:microsoft.com/office/officeart/2008/layout/VerticalCurvedList"/>
    <dgm:cxn modelId="{213CF028-CBB0-40CF-AA8C-038407A8504F}" type="presParOf" srcId="{4E09EA9B-0B7B-450B-9006-C4D349835D9F}" destId="{0A2B95B8-9DC0-4121-AA3E-B01531417812}" srcOrd="0" destOrd="0" presId="urn:microsoft.com/office/officeart/2008/layout/VerticalCurvedList"/>
    <dgm:cxn modelId="{DA52AC87-8C6F-4267-B160-F3040EA06EBF}" type="presParOf" srcId="{F59DF783-E370-4880-96F4-5C513BBD0D5D}" destId="{5E909D4D-0ECC-4C64-9E79-29365D25CC1C}" srcOrd="7" destOrd="0" presId="urn:microsoft.com/office/officeart/2008/layout/VerticalCurvedList"/>
    <dgm:cxn modelId="{72F12617-32AF-4D53-821C-A75068CD4352}" type="presParOf" srcId="{F59DF783-E370-4880-96F4-5C513BBD0D5D}" destId="{9814FDB3-31B7-4886-BDDE-C27A1BA760B6}" srcOrd="8" destOrd="0" presId="urn:microsoft.com/office/officeart/2008/layout/VerticalCurvedList"/>
    <dgm:cxn modelId="{654E4486-AAFD-4BE7-A47A-A593278DF585}" type="presParOf" srcId="{9814FDB3-31B7-4886-BDDE-C27A1BA760B6}" destId="{BB1C691B-4DC8-4581-B8EC-E992B81B6E8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143D69-A812-4C8E-B542-B38B3035C77A}"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US"/>
        </a:p>
      </dgm:t>
    </dgm:pt>
    <dgm:pt modelId="{63F2BE98-2985-495A-AD19-0991BF79ADCE}">
      <dgm:prSet phldrT="[Text]" phldr="0" custT="1"/>
      <dgm:spPr/>
      <dgm:t>
        <a:bodyPr/>
        <a:lstStyle/>
        <a:p>
          <a:r>
            <a:rPr lang="en-US" sz="1600" b="1" dirty="0">
              <a:solidFill>
                <a:schemeClr val="accent1">
                  <a:lumMod val="50000"/>
                </a:schemeClr>
              </a:solidFill>
            </a:rPr>
            <a:t>Conformance</a:t>
          </a:r>
        </a:p>
        <a:p>
          <a:r>
            <a:rPr lang="en-US" sz="1600" dirty="0"/>
            <a:t>with regional system plans</a:t>
          </a:r>
        </a:p>
      </dgm:t>
    </dgm:pt>
    <dgm:pt modelId="{7D96F741-C3DD-4BB4-B9B5-BC97CFE1F504}" type="parTrans" cxnId="{880D4275-F367-42BC-B08B-5C927F3199B7}">
      <dgm:prSet/>
      <dgm:spPr/>
      <dgm:t>
        <a:bodyPr/>
        <a:lstStyle/>
        <a:p>
          <a:endParaRPr lang="en-US" sz="1600"/>
        </a:p>
      </dgm:t>
    </dgm:pt>
    <dgm:pt modelId="{276C261F-7B34-4E8B-AF8A-DDD62DB54DE7}" type="sibTrans" cxnId="{880D4275-F367-42BC-B08B-5C927F3199B7}">
      <dgm:prSet/>
      <dgm:spPr/>
      <dgm:t>
        <a:bodyPr/>
        <a:lstStyle/>
        <a:p>
          <a:endParaRPr lang="en-US" sz="1600"/>
        </a:p>
      </dgm:t>
    </dgm:pt>
    <dgm:pt modelId="{63B92619-CBE2-47E9-B361-6CEB4DC15DE8}">
      <dgm:prSet phldrT="[Text]" phldr="0" custT="1"/>
      <dgm:spPr/>
      <dgm:t>
        <a:bodyPr/>
        <a:lstStyle/>
        <a:p>
          <a:r>
            <a:rPr lang="en-US" sz="1600" b="1" dirty="0">
              <a:solidFill>
                <a:schemeClr val="accent1">
                  <a:lumMod val="50000"/>
                </a:schemeClr>
              </a:solidFill>
            </a:rPr>
            <a:t>Compatibility</a:t>
          </a:r>
          <a:br>
            <a:rPr lang="en-US" sz="1600" dirty="0"/>
          </a:br>
          <a:r>
            <a:rPr lang="en-US" sz="1600" dirty="0"/>
            <a:t>with the plans of adjacent and affected jurisdictions</a:t>
          </a:r>
        </a:p>
      </dgm:t>
    </dgm:pt>
    <dgm:pt modelId="{8C11F4DB-9CAB-4905-9814-02AC5C265230}" type="parTrans" cxnId="{CF41A59B-71FB-4310-BA53-C1FCBE5EA1A2}">
      <dgm:prSet/>
      <dgm:spPr/>
      <dgm:t>
        <a:bodyPr/>
        <a:lstStyle/>
        <a:p>
          <a:endParaRPr lang="en-US" sz="1600"/>
        </a:p>
      </dgm:t>
    </dgm:pt>
    <dgm:pt modelId="{0003F283-6826-4603-AB79-BDD774AC9467}" type="sibTrans" cxnId="{CF41A59B-71FB-4310-BA53-C1FCBE5EA1A2}">
      <dgm:prSet/>
      <dgm:spPr/>
      <dgm:t>
        <a:bodyPr/>
        <a:lstStyle/>
        <a:p>
          <a:endParaRPr lang="en-US" sz="1600"/>
        </a:p>
      </dgm:t>
    </dgm:pt>
    <dgm:pt modelId="{2DCB73E9-3DD5-4BD5-AE67-0381C139445C}">
      <dgm:prSet phldrT="[Text]" phldr="0" custT="1"/>
      <dgm:spPr/>
      <dgm:t>
        <a:bodyPr/>
        <a:lstStyle/>
        <a:p>
          <a:r>
            <a:rPr lang="en-US" sz="1600" b="1" dirty="0">
              <a:solidFill>
                <a:schemeClr val="accent1">
                  <a:lumMod val="50000"/>
                </a:schemeClr>
              </a:solidFill>
            </a:rPr>
            <a:t>Consistency</a:t>
          </a:r>
          <a:br>
            <a:rPr lang="en-US" sz="1600" b="1" dirty="0">
              <a:solidFill>
                <a:schemeClr val="accent1">
                  <a:lumMod val="50000"/>
                </a:schemeClr>
              </a:solidFill>
            </a:rPr>
          </a:br>
          <a:r>
            <a:rPr lang="en-US" sz="1600" dirty="0"/>
            <a:t>with Council policies</a:t>
          </a:r>
        </a:p>
      </dgm:t>
    </dgm:pt>
    <dgm:pt modelId="{5AFB5D00-5863-4C10-B7AC-5F67401330DB}" type="parTrans" cxnId="{01ED4A06-4056-4FB1-A5DB-BA911FE5A08C}">
      <dgm:prSet/>
      <dgm:spPr/>
      <dgm:t>
        <a:bodyPr/>
        <a:lstStyle/>
        <a:p>
          <a:endParaRPr lang="en-US" sz="1600"/>
        </a:p>
      </dgm:t>
    </dgm:pt>
    <dgm:pt modelId="{5244E126-E575-4CB8-BE8F-19ACD4B21166}" type="sibTrans" cxnId="{01ED4A06-4056-4FB1-A5DB-BA911FE5A08C}">
      <dgm:prSet/>
      <dgm:spPr/>
      <dgm:t>
        <a:bodyPr/>
        <a:lstStyle/>
        <a:p>
          <a:endParaRPr lang="en-US" sz="1600"/>
        </a:p>
      </dgm:t>
    </dgm:pt>
    <dgm:pt modelId="{045649A5-66E9-456C-99DD-C51645D7F24E}" type="pres">
      <dgm:prSet presAssocID="{6E143D69-A812-4C8E-B542-B38B3035C77A}" presName="Name0" presStyleCnt="0">
        <dgm:presLayoutVars>
          <dgm:chMax val="7"/>
          <dgm:dir/>
          <dgm:resizeHandles val="exact"/>
        </dgm:presLayoutVars>
      </dgm:prSet>
      <dgm:spPr/>
    </dgm:pt>
    <dgm:pt modelId="{5F4F694F-81B9-447E-87D1-38E0CC7F556C}" type="pres">
      <dgm:prSet presAssocID="{6E143D69-A812-4C8E-B542-B38B3035C77A}" presName="ellipse1" presStyleLbl="vennNode1" presStyleIdx="0" presStyleCnt="3">
        <dgm:presLayoutVars>
          <dgm:bulletEnabled val="1"/>
        </dgm:presLayoutVars>
      </dgm:prSet>
      <dgm:spPr/>
    </dgm:pt>
    <dgm:pt modelId="{75099FBD-DE97-4CF4-8013-F12DEE877874}" type="pres">
      <dgm:prSet presAssocID="{6E143D69-A812-4C8E-B542-B38B3035C77A}" presName="ellipse2" presStyleLbl="vennNode1" presStyleIdx="1" presStyleCnt="3">
        <dgm:presLayoutVars>
          <dgm:bulletEnabled val="1"/>
        </dgm:presLayoutVars>
      </dgm:prSet>
      <dgm:spPr/>
    </dgm:pt>
    <dgm:pt modelId="{9B55CC7E-3206-4DB8-A326-A7837E9A84A0}" type="pres">
      <dgm:prSet presAssocID="{6E143D69-A812-4C8E-B542-B38B3035C77A}" presName="ellipse3" presStyleLbl="vennNode1" presStyleIdx="2" presStyleCnt="3">
        <dgm:presLayoutVars>
          <dgm:bulletEnabled val="1"/>
        </dgm:presLayoutVars>
      </dgm:prSet>
      <dgm:spPr/>
    </dgm:pt>
  </dgm:ptLst>
  <dgm:cxnLst>
    <dgm:cxn modelId="{01ED4A06-4056-4FB1-A5DB-BA911FE5A08C}" srcId="{6E143D69-A812-4C8E-B542-B38B3035C77A}" destId="{2DCB73E9-3DD5-4BD5-AE67-0381C139445C}" srcOrd="2" destOrd="0" parTransId="{5AFB5D00-5863-4C10-B7AC-5F67401330DB}" sibTransId="{5244E126-E575-4CB8-BE8F-19ACD4B21166}"/>
    <dgm:cxn modelId="{B4E54C33-E96E-49B9-9CE0-5467DF802C61}" type="presOf" srcId="{6E143D69-A812-4C8E-B542-B38B3035C77A}" destId="{045649A5-66E9-456C-99DD-C51645D7F24E}" srcOrd="0" destOrd="0" presId="urn:microsoft.com/office/officeart/2005/8/layout/rings+Icon"/>
    <dgm:cxn modelId="{67291E36-AE98-4CE6-B136-8926247619F6}" type="presOf" srcId="{63B92619-CBE2-47E9-B361-6CEB4DC15DE8}" destId="{75099FBD-DE97-4CF4-8013-F12DEE877874}" srcOrd="0" destOrd="0" presId="urn:microsoft.com/office/officeart/2005/8/layout/rings+Icon"/>
    <dgm:cxn modelId="{CFF95E3D-7569-43A7-AFF3-F68E762A0722}" type="presOf" srcId="{2DCB73E9-3DD5-4BD5-AE67-0381C139445C}" destId="{9B55CC7E-3206-4DB8-A326-A7837E9A84A0}" srcOrd="0" destOrd="0" presId="urn:microsoft.com/office/officeart/2005/8/layout/rings+Icon"/>
    <dgm:cxn modelId="{880D4275-F367-42BC-B08B-5C927F3199B7}" srcId="{6E143D69-A812-4C8E-B542-B38B3035C77A}" destId="{63F2BE98-2985-495A-AD19-0991BF79ADCE}" srcOrd="0" destOrd="0" parTransId="{7D96F741-C3DD-4BB4-B9B5-BC97CFE1F504}" sibTransId="{276C261F-7B34-4E8B-AF8A-DDD62DB54DE7}"/>
    <dgm:cxn modelId="{00DF3877-3601-4853-8999-8229D938DDC6}" type="presOf" srcId="{63F2BE98-2985-495A-AD19-0991BF79ADCE}" destId="{5F4F694F-81B9-447E-87D1-38E0CC7F556C}" srcOrd="0" destOrd="0" presId="urn:microsoft.com/office/officeart/2005/8/layout/rings+Icon"/>
    <dgm:cxn modelId="{CF41A59B-71FB-4310-BA53-C1FCBE5EA1A2}" srcId="{6E143D69-A812-4C8E-B542-B38B3035C77A}" destId="{63B92619-CBE2-47E9-B361-6CEB4DC15DE8}" srcOrd="1" destOrd="0" parTransId="{8C11F4DB-9CAB-4905-9814-02AC5C265230}" sibTransId="{0003F283-6826-4603-AB79-BDD774AC9467}"/>
    <dgm:cxn modelId="{43771352-720D-40A3-8DDC-CB1ADEB29207}" type="presParOf" srcId="{045649A5-66E9-456C-99DD-C51645D7F24E}" destId="{5F4F694F-81B9-447E-87D1-38E0CC7F556C}" srcOrd="0" destOrd="0" presId="urn:microsoft.com/office/officeart/2005/8/layout/rings+Icon"/>
    <dgm:cxn modelId="{FB8AF560-7A6B-4595-84CA-7A82FE3581DD}" type="presParOf" srcId="{045649A5-66E9-456C-99DD-C51645D7F24E}" destId="{75099FBD-DE97-4CF4-8013-F12DEE877874}" srcOrd="1" destOrd="0" presId="urn:microsoft.com/office/officeart/2005/8/layout/rings+Icon"/>
    <dgm:cxn modelId="{F477D1B4-BDAE-4306-B11B-C4D961FEB668}" type="presParOf" srcId="{045649A5-66E9-456C-99DD-C51645D7F24E}" destId="{9B55CC7E-3206-4DB8-A326-A7837E9A84A0}"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41B75-A327-46BF-8CE9-FA24C5722079}">
      <dsp:nvSpPr>
        <dsp:cNvPr id="0" name=""/>
        <dsp:cNvSpPr/>
      </dsp:nvSpPr>
      <dsp:spPr>
        <a:xfrm>
          <a:off x="-5830030" y="-892266"/>
          <a:ext cx="6940732" cy="6940732"/>
        </a:xfrm>
        <a:prstGeom prst="blockArc">
          <a:avLst>
            <a:gd name="adj1" fmla="val 18900000"/>
            <a:gd name="adj2" fmla="val 2700000"/>
            <a:gd name="adj3" fmla="val 31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ECA892-A554-4ED4-9A58-5E903536EB4F}">
      <dsp:nvSpPr>
        <dsp:cNvPr id="0" name=""/>
        <dsp:cNvSpPr/>
      </dsp:nvSpPr>
      <dsp:spPr>
        <a:xfrm>
          <a:off x="581369" y="396408"/>
          <a:ext cx="8109193" cy="7932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9626" tIns="111760" rIns="111760" bIns="111760" numCol="1" spcCol="1270" anchor="ctr" anchorCtr="0">
          <a:noAutofit/>
        </a:bodyPr>
        <a:lstStyle/>
        <a:p>
          <a:pPr marL="0" lvl="0" indent="0" algn="l" defTabSz="1955800">
            <a:lnSpc>
              <a:spcPct val="90000"/>
            </a:lnSpc>
            <a:spcBef>
              <a:spcPct val="0"/>
            </a:spcBef>
            <a:spcAft>
              <a:spcPct val="35000"/>
            </a:spcAft>
            <a:buNone/>
          </a:pPr>
          <a:r>
            <a:rPr lang="en-US" sz="4400" kern="1200"/>
            <a:t>Background</a:t>
          </a:r>
        </a:p>
      </dsp:txBody>
      <dsp:txXfrm>
        <a:off x="581369" y="396408"/>
        <a:ext cx="8109193" cy="793229"/>
      </dsp:txXfrm>
    </dsp:sp>
    <dsp:sp modelId="{9AB48FA4-213B-43DF-B641-324D8AE463EC}">
      <dsp:nvSpPr>
        <dsp:cNvPr id="0" name=""/>
        <dsp:cNvSpPr/>
      </dsp:nvSpPr>
      <dsp:spPr>
        <a:xfrm>
          <a:off x="85600" y="297254"/>
          <a:ext cx="991537" cy="9915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FFFFAE-6944-4523-A2BE-7197A640F3DF}">
      <dsp:nvSpPr>
        <dsp:cNvPr id="0" name=""/>
        <dsp:cNvSpPr/>
      </dsp:nvSpPr>
      <dsp:spPr>
        <a:xfrm>
          <a:off x="1036146" y="1586459"/>
          <a:ext cx="7654416" cy="7932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9626" tIns="111760" rIns="111760" bIns="111760" numCol="1" spcCol="1270" anchor="ctr" anchorCtr="0">
          <a:noAutofit/>
        </a:bodyPr>
        <a:lstStyle/>
        <a:p>
          <a:pPr marL="0" lvl="0" indent="0" algn="l" defTabSz="1955800">
            <a:lnSpc>
              <a:spcPct val="90000"/>
            </a:lnSpc>
            <a:spcBef>
              <a:spcPct val="0"/>
            </a:spcBef>
            <a:spcAft>
              <a:spcPct val="35000"/>
            </a:spcAft>
            <a:buNone/>
          </a:pPr>
          <a:r>
            <a:rPr lang="en-US" sz="4400" kern="1200"/>
            <a:t>Planning process</a:t>
          </a:r>
        </a:p>
      </dsp:txBody>
      <dsp:txXfrm>
        <a:off x="1036146" y="1586459"/>
        <a:ext cx="7654416" cy="793229"/>
      </dsp:txXfrm>
    </dsp:sp>
    <dsp:sp modelId="{E7379E80-5B55-4A99-9B97-B3D9223C3B6F}">
      <dsp:nvSpPr>
        <dsp:cNvPr id="0" name=""/>
        <dsp:cNvSpPr/>
      </dsp:nvSpPr>
      <dsp:spPr>
        <a:xfrm>
          <a:off x="540377" y="1487305"/>
          <a:ext cx="991537" cy="9915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4BA4A6-5478-4A92-938C-4590B3A36F86}">
      <dsp:nvSpPr>
        <dsp:cNvPr id="0" name=""/>
        <dsp:cNvSpPr/>
      </dsp:nvSpPr>
      <dsp:spPr>
        <a:xfrm>
          <a:off x="1036146" y="2776510"/>
          <a:ext cx="7654416" cy="7932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9626" tIns="111760" rIns="111760" bIns="111760" numCol="1" spcCol="1270" anchor="ctr" anchorCtr="0">
          <a:noAutofit/>
        </a:bodyPr>
        <a:lstStyle/>
        <a:p>
          <a:pPr marL="0" lvl="0" indent="0" algn="l" defTabSz="1955800">
            <a:lnSpc>
              <a:spcPct val="90000"/>
            </a:lnSpc>
            <a:spcBef>
              <a:spcPct val="0"/>
            </a:spcBef>
            <a:spcAft>
              <a:spcPct val="35000"/>
            </a:spcAft>
            <a:buNone/>
          </a:pPr>
          <a:r>
            <a:rPr lang="en-US" sz="4400" kern="1200"/>
            <a:t>Key areas of concern</a:t>
          </a:r>
        </a:p>
      </dsp:txBody>
      <dsp:txXfrm>
        <a:off x="1036146" y="2776510"/>
        <a:ext cx="7654416" cy="793229"/>
      </dsp:txXfrm>
    </dsp:sp>
    <dsp:sp modelId="{0A2B95B8-9DC0-4121-AA3E-B01531417812}">
      <dsp:nvSpPr>
        <dsp:cNvPr id="0" name=""/>
        <dsp:cNvSpPr/>
      </dsp:nvSpPr>
      <dsp:spPr>
        <a:xfrm>
          <a:off x="540377" y="2677356"/>
          <a:ext cx="991537" cy="9915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909D4D-0ECC-4C64-9E79-29365D25CC1C}">
      <dsp:nvSpPr>
        <dsp:cNvPr id="0" name=""/>
        <dsp:cNvSpPr/>
      </dsp:nvSpPr>
      <dsp:spPr>
        <a:xfrm>
          <a:off x="581369" y="3966561"/>
          <a:ext cx="8109193" cy="7932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9626" tIns="111760" rIns="111760" bIns="111760" numCol="1" spcCol="1270" anchor="ctr" anchorCtr="0">
          <a:noAutofit/>
        </a:bodyPr>
        <a:lstStyle/>
        <a:p>
          <a:pPr marL="0" lvl="0" indent="0" algn="l" defTabSz="1955800">
            <a:lnSpc>
              <a:spcPct val="90000"/>
            </a:lnSpc>
            <a:spcBef>
              <a:spcPct val="0"/>
            </a:spcBef>
            <a:spcAft>
              <a:spcPct val="35000"/>
            </a:spcAft>
            <a:buNone/>
          </a:pPr>
          <a:r>
            <a:rPr lang="en-US" sz="4400" kern="1200"/>
            <a:t>Conclusions</a:t>
          </a:r>
        </a:p>
      </dsp:txBody>
      <dsp:txXfrm>
        <a:off x="581369" y="3966561"/>
        <a:ext cx="8109193" cy="793229"/>
      </dsp:txXfrm>
    </dsp:sp>
    <dsp:sp modelId="{BB1C691B-4DC8-4581-B8EC-E992B81B6E8A}">
      <dsp:nvSpPr>
        <dsp:cNvPr id="0" name=""/>
        <dsp:cNvSpPr/>
      </dsp:nvSpPr>
      <dsp:spPr>
        <a:xfrm>
          <a:off x="85600" y="3867407"/>
          <a:ext cx="991537" cy="9915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F694F-81B9-447E-87D1-38E0CC7F556C}">
      <dsp:nvSpPr>
        <dsp:cNvPr id="0" name=""/>
        <dsp:cNvSpPr/>
      </dsp:nvSpPr>
      <dsp:spPr>
        <a:xfrm>
          <a:off x="509246" y="0"/>
          <a:ext cx="2175939" cy="217590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1">
                  <a:lumMod val="50000"/>
                </a:schemeClr>
              </a:solidFill>
            </a:rPr>
            <a:t>Conformance</a:t>
          </a:r>
        </a:p>
        <a:p>
          <a:pPr marL="0" lvl="0" indent="0" algn="ctr" defTabSz="711200">
            <a:lnSpc>
              <a:spcPct val="90000"/>
            </a:lnSpc>
            <a:spcBef>
              <a:spcPct val="0"/>
            </a:spcBef>
            <a:spcAft>
              <a:spcPct val="35000"/>
            </a:spcAft>
            <a:buNone/>
          </a:pPr>
          <a:r>
            <a:rPr lang="en-US" sz="1600" kern="1200" dirty="0"/>
            <a:t>with regional system plans</a:t>
          </a:r>
        </a:p>
      </dsp:txBody>
      <dsp:txXfrm>
        <a:off x="827905" y="318654"/>
        <a:ext cx="1538621" cy="1538600"/>
      </dsp:txXfrm>
    </dsp:sp>
    <dsp:sp modelId="{75099FBD-DE97-4CF4-8013-F12DEE877874}">
      <dsp:nvSpPr>
        <dsp:cNvPr id="0" name=""/>
        <dsp:cNvSpPr/>
      </dsp:nvSpPr>
      <dsp:spPr>
        <a:xfrm>
          <a:off x="1629222" y="1451210"/>
          <a:ext cx="2175939" cy="217590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1">
                  <a:lumMod val="50000"/>
                </a:schemeClr>
              </a:solidFill>
            </a:rPr>
            <a:t>Compatibility</a:t>
          </a:r>
          <a:br>
            <a:rPr lang="en-US" sz="1600" kern="1200" dirty="0"/>
          </a:br>
          <a:r>
            <a:rPr lang="en-US" sz="1600" kern="1200" dirty="0"/>
            <a:t>with the plans of adjacent and affected jurisdictions</a:t>
          </a:r>
        </a:p>
      </dsp:txBody>
      <dsp:txXfrm>
        <a:off x="1947881" y="1769864"/>
        <a:ext cx="1538621" cy="1538600"/>
      </dsp:txXfrm>
    </dsp:sp>
    <dsp:sp modelId="{9B55CC7E-3206-4DB8-A326-A7837E9A84A0}">
      <dsp:nvSpPr>
        <dsp:cNvPr id="0" name=""/>
        <dsp:cNvSpPr/>
      </dsp:nvSpPr>
      <dsp:spPr>
        <a:xfrm>
          <a:off x="2747873" y="0"/>
          <a:ext cx="2175939" cy="217590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1">
                  <a:lumMod val="50000"/>
                </a:schemeClr>
              </a:solidFill>
            </a:rPr>
            <a:t>Consistency</a:t>
          </a:r>
          <a:br>
            <a:rPr lang="en-US" sz="1600" b="1" kern="1200" dirty="0">
              <a:solidFill>
                <a:schemeClr val="accent1">
                  <a:lumMod val="50000"/>
                </a:schemeClr>
              </a:solidFill>
            </a:rPr>
          </a:br>
          <a:r>
            <a:rPr lang="en-US" sz="1600" kern="1200" dirty="0"/>
            <a:t>with Council policies</a:t>
          </a:r>
        </a:p>
      </dsp:txBody>
      <dsp:txXfrm>
        <a:off x="3066532" y="318654"/>
        <a:ext cx="1538621" cy="15386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36C898-B491-4E41-83A1-3C52A93DC2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32CAA23-994F-407B-A1EB-2D2754FC16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39397E-B39C-471C-B172-7B9A7A9F6040}" type="datetimeFigureOut">
              <a:rPr lang="en-US" smtClean="0"/>
              <a:t>11/19/2025</a:t>
            </a:fld>
            <a:endParaRPr lang="en-US"/>
          </a:p>
        </p:txBody>
      </p:sp>
      <p:sp>
        <p:nvSpPr>
          <p:cNvPr id="4" name="Footer Placeholder 3">
            <a:extLst>
              <a:ext uri="{FF2B5EF4-FFF2-40B4-BE49-F238E27FC236}">
                <a16:creationId xmlns:a16="http://schemas.microsoft.com/office/drawing/2014/main" id="{FE1E4610-F9BC-4C38-8C50-CB32FE23CB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EEE646-03B4-410E-85EF-63C47F4090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2DDAE6-2C01-4EBD-8591-80F339E985BA}" type="slidenum">
              <a:rPr lang="en-US" smtClean="0"/>
              <a:t>‹#›</a:t>
            </a:fld>
            <a:endParaRPr lang="en-US"/>
          </a:p>
        </p:txBody>
      </p:sp>
    </p:spTree>
    <p:extLst>
      <p:ext uri="{BB962C8B-B14F-4D97-AF65-F5344CB8AC3E}">
        <p14:creationId xmlns:p14="http://schemas.microsoft.com/office/powerpoint/2010/main" val="134697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2CFF4C-0E88-0346-A606-438268844A2C}" type="datetimeFigureOut">
              <a:rPr lang="en-US" smtClean="0"/>
              <a:t>11/19/2025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FE459-01DF-564D-B23E-B4AD6129B5C3}" type="slidenum">
              <a:rPr lang="en-US" smtClean="0"/>
              <a:t>‹#›</a:t>
            </a:fld>
            <a:endParaRPr lang="en-US"/>
          </a:p>
        </p:txBody>
      </p:sp>
    </p:spTree>
    <p:extLst>
      <p:ext uri="{BB962C8B-B14F-4D97-AF65-F5344CB8AC3E}">
        <p14:creationId xmlns:p14="http://schemas.microsoft.com/office/powerpoint/2010/main" val="1037392703"/>
      </p:ext>
    </p:extLst>
  </p:cSld>
  <p:clrMap bg1="lt1" tx1="dk1" bg2="lt2" tx2="dk2" accent1="accent1" accent2="accent2" accent3="accent3" accent4="accent4" accent5="accent5" accent6="accent6" hlink="hlink" folHlink="folHlink"/>
  <p:notesStyle>
    <a:lvl1pPr marL="0" algn="l" defTabSz="1097236" rtl="0" eaLnBrk="1" latinLnBrk="0" hangingPunct="1">
      <a:defRPr sz="1440" kern="1200">
        <a:solidFill>
          <a:schemeClr val="tx1"/>
        </a:solidFill>
        <a:latin typeface="+mn-lt"/>
        <a:ea typeface="+mn-ea"/>
        <a:cs typeface="+mn-cs"/>
      </a:defRPr>
    </a:lvl1pPr>
    <a:lvl2pPr marL="548618" algn="l" defTabSz="1097236" rtl="0" eaLnBrk="1" latinLnBrk="0" hangingPunct="1">
      <a:defRPr sz="1440" kern="1200">
        <a:solidFill>
          <a:schemeClr val="tx1"/>
        </a:solidFill>
        <a:latin typeface="+mn-lt"/>
        <a:ea typeface="+mn-ea"/>
        <a:cs typeface="+mn-cs"/>
      </a:defRPr>
    </a:lvl2pPr>
    <a:lvl3pPr marL="1097236" algn="l" defTabSz="1097236" rtl="0" eaLnBrk="1" latinLnBrk="0" hangingPunct="1">
      <a:defRPr sz="1440" kern="1200">
        <a:solidFill>
          <a:schemeClr val="tx1"/>
        </a:solidFill>
        <a:latin typeface="+mn-lt"/>
        <a:ea typeface="+mn-ea"/>
        <a:cs typeface="+mn-cs"/>
      </a:defRPr>
    </a:lvl3pPr>
    <a:lvl4pPr marL="1645854" algn="l" defTabSz="1097236" rtl="0" eaLnBrk="1" latinLnBrk="0" hangingPunct="1">
      <a:defRPr sz="1440" kern="1200">
        <a:solidFill>
          <a:schemeClr val="tx1"/>
        </a:solidFill>
        <a:latin typeface="+mn-lt"/>
        <a:ea typeface="+mn-ea"/>
        <a:cs typeface="+mn-cs"/>
      </a:defRPr>
    </a:lvl4pPr>
    <a:lvl5pPr marL="2194472" algn="l" defTabSz="1097236" rtl="0" eaLnBrk="1" latinLnBrk="0" hangingPunct="1">
      <a:defRPr sz="1440" kern="1200">
        <a:solidFill>
          <a:schemeClr val="tx1"/>
        </a:solidFill>
        <a:latin typeface="+mn-lt"/>
        <a:ea typeface="+mn-ea"/>
        <a:cs typeface="+mn-cs"/>
      </a:defRPr>
    </a:lvl5pPr>
    <a:lvl6pPr marL="2743091" algn="l" defTabSz="1097236" rtl="0" eaLnBrk="1" latinLnBrk="0" hangingPunct="1">
      <a:defRPr sz="1440" kern="1200">
        <a:solidFill>
          <a:schemeClr val="tx1"/>
        </a:solidFill>
        <a:latin typeface="+mn-lt"/>
        <a:ea typeface="+mn-ea"/>
        <a:cs typeface="+mn-cs"/>
      </a:defRPr>
    </a:lvl6pPr>
    <a:lvl7pPr marL="3291708" algn="l" defTabSz="1097236" rtl="0" eaLnBrk="1" latinLnBrk="0" hangingPunct="1">
      <a:defRPr sz="1440" kern="1200">
        <a:solidFill>
          <a:schemeClr val="tx1"/>
        </a:solidFill>
        <a:latin typeface="+mn-lt"/>
        <a:ea typeface="+mn-ea"/>
        <a:cs typeface="+mn-cs"/>
      </a:defRPr>
    </a:lvl7pPr>
    <a:lvl8pPr marL="3840326" algn="l" defTabSz="1097236" rtl="0" eaLnBrk="1" latinLnBrk="0" hangingPunct="1">
      <a:defRPr sz="1440" kern="1200">
        <a:solidFill>
          <a:schemeClr val="tx1"/>
        </a:solidFill>
        <a:latin typeface="+mn-lt"/>
        <a:ea typeface="+mn-ea"/>
        <a:cs typeface="+mn-cs"/>
      </a:defRPr>
    </a:lvl8pPr>
    <a:lvl9pPr marL="4388945" algn="l" defTabSz="1097236"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FE459-01DF-564D-B23E-B4AD6129B5C3}" type="slidenum">
              <a:rPr lang="en-US" smtClean="0"/>
              <a:t>0</a:t>
            </a:fld>
            <a:endParaRPr lang="en-US"/>
          </a:p>
        </p:txBody>
      </p:sp>
    </p:spTree>
    <p:extLst>
      <p:ext uri="{BB962C8B-B14F-4D97-AF65-F5344CB8AC3E}">
        <p14:creationId xmlns:p14="http://schemas.microsoft.com/office/powerpoint/2010/main" val="3663542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FE459-01DF-564D-B23E-B4AD6129B5C3}" type="slidenum">
              <a:rPr lang="en-US" smtClean="0"/>
              <a:t>17</a:t>
            </a:fld>
            <a:endParaRPr lang="en-US"/>
          </a:p>
        </p:txBody>
      </p:sp>
    </p:spTree>
    <p:extLst>
      <p:ext uri="{BB962C8B-B14F-4D97-AF65-F5344CB8AC3E}">
        <p14:creationId xmlns:p14="http://schemas.microsoft.com/office/powerpoint/2010/main" val="4140668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current long range and local plans do not contemplate these types of large volume water users as part of a typical land use</a:t>
            </a:r>
          </a:p>
        </p:txBody>
      </p:sp>
      <p:sp>
        <p:nvSpPr>
          <p:cNvPr id="4" name="Slide Number Placeholder 3"/>
          <p:cNvSpPr>
            <a:spLocks noGrp="1"/>
          </p:cNvSpPr>
          <p:nvPr>
            <p:ph type="sldNum" sz="quarter" idx="5"/>
          </p:nvPr>
        </p:nvSpPr>
        <p:spPr/>
        <p:txBody>
          <a:bodyPr/>
          <a:lstStyle/>
          <a:p>
            <a:fld id="{DF8FE459-01DF-564D-B23E-B4AD6129B5C3}" type="slidenum">
              <a:rPr lang="en-US" smtClean="0"/>
              <a:t>4</a:t>
            </a:fld>
            <a:endParaRPr lang="en-US"/>
          </a:p>
        </p:txBody>
      </p:sp>
    </p:spTree>
    <p:extLst>
      <p:ext uri="{BB962C8B-B14F-4D97-AF65-F5344CB8AC3E}">
        <p14:creationId xmlns:p14="http://schemas.microsoft.com/office/powerpoint/2010/main" val="1362796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FE459-01DF-564D-B23E-B4AD6129B5C3}" type="slidenum">
              <a:rPr lang="en-US" smtClean="0"/>
              <a:t>5</a:t>
            </a:fld>
            <a:endParaRPr lang="en-US"/>
          </a:p>
        </p:txBody>
      </p:sp>
    </p:spTree>
    <p:extLst>
      <p:ext uri="{BB962C8B-B14F-4D97-AF65-F5344CB8AC3E}">
        <p14:creationId xmlns:p14="http://schemas.microsoft.com/office/powerpoint/2010/main" val="1455292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b="0" i="0">
                <a:solidFill>
                  <a:srgbClr val="212529"/>
                </a:solidFill>
                <a:effectLst/>
                <a:latin typeface="+mn-lt"/>
              </a:rPr>
              <a:t>If a local government modifies any part of its adopted comprehensive plan, it must submit a comprehensive plan amendment to the Council for review. </a:t>
            </a:r>
          </a:p>
          <a:p>
            <a:pPr marL="0" indent="0" algn="l">
              <a:buNone/>
            </a:pPr>
            <a:endParaRPr lang="en-US" b="0" i="0">
              <a:solidFill>
                <a:srgbClr val="212529"/>
              </a:solidFill>
              <a:effectLst/>
              <a:latin typeface="+mn-lt"/>
            </a:endParaRPr>
          </a:p>
          <a:p>
            <a:pPr marL="0" indent="0" algn="l">
              <a:buNone/>
            </a:pPr>
            <a:r>
              <a:rPr lang="en-US" b="0" i="0">
                <a:solidFill>
                  <a:srgbClr val="212529"/>
                </a:solidFill>
                <a:effectLst/>
                <a:latin typeface="+mn-lt"/>
              </a:rPr>
              <a:t>Amendments may be needed for:</a:t>
            </a:r>
          </a:p>
          <a:p>
            <a:pPr algn="l">
              <a:buFont typeface="Arial" panose="020B0604020202020204" pitchFamily="34" charset="0"/>
              <a:buChar char="•"/>
            </a:pPr>
            <a:r>
              <a:rPr lang="en-US" b="0" i="0">
                <a:solidFill>
                  <a:srgbClr val="212529"/>
                </a:solidFill>
                <a:effectLst/>
                <a:latin typeface="+mn-lt"/>
              </a:rPr>
              <a:t> Neighborhood or small area planning updates</a:t>
            </a:r>
          </a:p>
          <a:p>
            <a:pPr algn="l">
              <a:buFont typeface="Arial" panose="020B0604020202020204" pitchFamily="34" charset="0"/>
              <a:buChar char="•"/>
            </a:pPr>
            <a:r>
              <a:rPr lang="en-US" b="0" i="0">
                <a:solidFill>
                  <a:srgbClr val="212529"/>
                </a:solidFill>
                <a:effectLst/>
                <a:latin typeface="+mn-lt"/>
              </a:rPr>
              <a:t> </a:t>
            </a:r>
            <a:r>
              <a:rPr lang="en-US" b="0" i="0">
                <a:solidFill>
                  <a:schemeClr val="accent2"/>
                </a:solidFill>
                <a:effectLst/>
                <a:latin typeface="+mn-lt"/>
              </a:rPr>
              <a:t>Land use changes for a proposed development</a:t>
            </a:r>
          </a:p>
          <a:p>
            <a:pPr algn="l">
              <a:buFont typeface="Arial" panose="020B0604020202020204" pitchFamily="34" charset="0"/>
              <a:buChar char="•"/>
            </a:pPr>
            <a:r>
              <a:rPr lang="en-US" b="0" i="0">
                <a:solidFill>
                  <a:srgbClr val="212529"/>
                </a:solidFill>
                <a:effectLst/>
                <a:latin typeface="+mn-lt"/>
              </a:rPr>
              <a:t> Adjustments to forecasts or the Metropolitan Urban Service Area (MUSA)</a:t>
            </a:r>
          </a:p>
          <a:p>
            <a:pPr algn="l">
              <a:buFont typeface="Arial" panose="020B0604020202020204" pitchFamily="34" charset="0"/>
              <a:buChar char="•"/>
            </a:pPr>
            <a:r>
              <a:rPr lang="en-US" b="0" i="0">
                <a:solidFill>
                  <a:srgbClr val="212529"/>
                </a:solidFill>
                <a:effectLst/>
                <a:latin typeface="+mn-lt"/>
              </a:rPr>
              <a:t> Policy or land use category revisions</a:t>
            </a:r>
          </a:p>
          <a:p>
            <a:pPr algn="l">
              <a:buFont typeface="Arial" panose="020B0604020202020204" pitchFamily="34" charset="0"/>
              <a:buChar char="•"/>
            </a:pPr>
            <a:r>
              <a:rPr lang="en-US" b="0" i="0">
                <a:solidFill>
                  <a:srgbClr val="212529"/>
                </a:solidFill>
                <a:effectLst/>
                <a:latin typeface="+mn-lt"/>
              </a:rPr>
              <a:t> Routine updates, such as public facilities changes</a:t>
            </a:r>
          </a:p>
          <a:p>
            <a:pPr algn="l">
              <a:buFont typeface="Arial" panose="020B0604020202020204" pitchFamily="34" charset="0"/>
              <a:buChar char="•"/>
            </a:pPr>
            <a:r>
              <a:rPr lang="en-US" b="0" i="0">
                <a:solidFill>
                  <a:srgbClr val="212529"/>
                </a:solidFill>
                <a:effectLst/>
                <a:latin typeface="+mn-lt"/>
              </a:rPr>
              <a:t> System statement updates impacting the community</a:t>
            </a:r>
          </a:p>
          <a:p>
            <a:endParaRPr lang="en-US"/>
          </a:p>
        </p:txBody>
      </p:sp>
      <p:sp>
        <p:nvSpPr>
          <p:cNvPr id="4" name="Slide Number Placeholder 3"/>
          <p:cNvSpPr>
            <a:spLocks noGrp="1"/>
          </p:cNvSpPr>
          <p:nvPr>
            <p:ph type="sldNum" sz="quarter" idx="5"/>
          </p:nvPr>
        </p:nvSpPr>
        <p:spPr/>
        <p:txBody>
          <a:bodyPr/>
          <a:lstStyle/>
          <a:p>
            <a:fld id="{DF8FE459-01DF-564D-B23E-B4AD6129B5C3}" type="slidenum">
              <a:rPr lang="en-US" smtClean="0"/>
              <a:t>6</a:t>
            </a:fld>
            <a:endParaRPr lang="en-US"/>
          </a:p>
        </p:txBody>
      </p:sp>
    </p:spTree>
    <p:extLst>
      <p:ext uri="{BB962C8B-B14F-4D97-AF65-F5344CB8AC3E}">
        <p14:creationId xmlns:p14="http://schemas.microsoft.com/office/powerpoint/2010/main" val="864761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high water user connected to a municipal water supply system represents a capacity trade-off between that used to accommodate growth (population) and industrial growth (traditionally jobs). However, data centers is not require a large employment base to operate relative to the size of the facility. Also large water users utilizing municipal water supplies often times require communities to seek additional water appropriation permits for additional wells/supply from the DNR sooner that anticipated.</a:t>
            </a:r>
          </a:p>
        </p:txBody>
      </p:sp>
      <p:sp>
        <p:nvSpPr>
          <p:cNvPr id="4" name="Slide Number Placeholder 3"/>
          <p:cNvSpPr>
            <a:spLocks noGrp="1"/>
          </p:cNvSpPr>
          <p:nvPr>
            <p:ph type="sldNum" sz="quarter" idx="5"/>
          </p:nvPr>
        </p:nvSpPr>
        <p:spPr/>
        <p:txBody>
          <a:bodyPr/>
          <a:lstStyle/>
          <a:p>
            <a:fld id="{DF8FE459-01DF-564D-B23E-B4AD6129B5C3}" type="slidenum">
              <a:rPr lang="en-US" smtClean="0"/>
              <a:t>9</a:t>
            </a:fld>
            <a:endParaRPr lang="en-US"/>
          </a:p>
        </p:txBody>
      </p:sp>
    </p:spTree>
    <p:extLst>
      <p:ext uri="{BB962C8B-B14F-4D97-AF65-F5344CB8AC3E}">
        <p14:creationId xmlns:p14="http://schemas.microsoft.com/office/powerpoint/2010/main" val="3147261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 bullet good. Touched on this in earlier notes comment.</a:t>
            </a:r>
          </a:p>
        </p:txBody>
      </p:sp>
      <p:sp>
        <p:nvSpPr>
          <p:cNvPr id="4" name="Slide Number Placeholder 3"/>
          <p:cNvSpPr>
            <a:spLocks noGrp="1"/>
          </p:cNvSpPr>
          <p:nvPr>
            <p:ph type="sldNum" sz="quarter" idx="5"/>
          </p:nvPr>
        </p:nvSpPr>
        <p:spPr/>
        <p:txBody>
          <a:bodyPr/>
          <a:lstStyle/>
          <a:p>
            <a:fld id="{DF8FE459-01DF-564D-B23E-B4AD6129B5C3}" type="slidenum">
              <a:rPr lang="en-US" smtClean="0"/>
              <a:t>11</a:t>
            </a:fld>
            <a:endParaRPr lang="en-US"/>
          </a:p>
        </p:txBody>
      </p:sp>
    </p:spTree>
    <p:extLst>
      <p:ext uri="{BB962C8B-B14F-4D97-AF65-F5344CB8AC3E}">
        <p14:creationId xmlns:p14="http://schemas.microsoft.com/office/powerpoint/2010/main" val="2895120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90000"/>
              </a:lnSpc>
              <a:spcBef>
                <a:spcPts val="1000"/>
              </a:spcBef>
              <a:spcAft>
                <a:spcPts val="825"/>
              </a:spcAft>
              <a:buFont typeface="Arial,Sans-Serif"/>
              <a:buChar char="•"/>
            </a:pPr>
            <a:r>
              <a:rPr lang="en-US" sz="1400">
                <a:solidFill>
                  <a:srgbClr val="333333"/>
                </a:solidFill>
                <a:ea typeface="Calibri"/>
                <a:cs typeface="Calibri"/>
              </a:rPr>
              <a:t>Environmental Services staff review high volume water use developments from the perspective of the regional wastewater system and potential impacts to the system and its users.</a:t>
            </a:r>
          </a:p>
          <a:p>
            <a:pPr marL="342900" indent="-342900">
              <a:lnSpc>
                <a:spcPct val="90000"/>
              </a:lnSpc>
              <a:spcBef>
                <a:spcPts val="1000"/>
              </a:spcBef>
              <a:spcAft>
                <a:spcPts val="825"/>
              </a:spcAft>
              <a:buFont typeface="Arial,Sans-Serif"/>
              <a:buChar char="•"/>
            </a:pPr>
            <a:r>
              <a:rPr lang="en-US" sz="1400">
                <a:solidFill>
                  <a:srgbClr val="333333"/>
                </a:solidFill>
                <a:ea typeface="Calibri"/>
                <a:cs typeface="Calibri"/>
              </a:rPr>
              <a:t>Impacts to the system could occur if the system does not have capacity to handle large volumes of wastewater.  The regional system was designed with capacity to handle typically-encountered wastewater generation from urban and suburban areas.  The addition of a singular large-volume wastewater discharger could push the system beyond it's capacity or take capacity away from other uses such as forecasted community growth.</a:t>
            </a:r>
          </a:p>
          <a:p>
            <a:pPr marL="342900" indent="-342900">
              <a:lnSpc>
                <a:spcPct val="90000"/>
              </a:lnSpc>
              <a:spcBef>
                <a:spcPts val="1000"/>
              </a:spcBef>
              <a:spcAft>
                <a:spcPts val="825"/>
              </a:spcAft>
              <a:buFont typeface="Arial,Sans-Serif"/>
              <a:buChar char="•"/>
            </a:pPr>
            <a:r>
              <a:rPr lang="en-US" sz="1400">
                <a:solidFill>
                  <a:srgbClr val="333333"/>
                </a:solidFill>
                <a:ea typeface="Calibri"/>
                <a:cs typeface="Calibri"/>
              </a:rPr>
              <a:t>Similar to the concerns from our water planning group, we are concerned about cumulative effects of multiple large volume wastewater dischargers as well.  Our priority from a wastewater system standpoint is that capacity is reserved to meet the needs identified in cities' approved comprehensive plans and in our long-term system plan.</a:t>
            </a:r>
          </a:p>
          <a:p>
            <a:pPr marL="342900" indent="-342900">
              <a:lnSpc>
                <a:spcPct val="90000"/>
              </a:lnSpc>
              <a:spcBef>
                <a:spcPts val="1000"/>
              </a:spcBef>
              <a:spcAft>
                <a:spcPts val="825"/>
              </a:spcAft>
              <a:buFont typeface="Arial,Sans-Serif"/>
              <a:buChar char="•"/>
            </a:pPr>
            <a:r>
              <a:rPr lang="en-US" sz="1400">
                <a:solidFill>
                  <a:srgbClr val="333333"/>
                </a:solidFill>
                <a:ea typeface="Calibri"/>
                <a:cs typeface="Calibri"/>
              </a:rPr>
              <a:t>The water quality – or chemical make-up of the wastewater can also be a concern for our treatment processes.  This is typically reviewed during our industrial permitting process.</a:t>
            </a:r>
          </a:p>
          <a:p>
            <a:pPr marL="342900" indent="-342900">
              <a:lnSpc>
                <a:spcPct val="90000"/>
              </a:lnSpc>
              <a:spcBef>
                <a:spcPts val="1000"/>
              </a:spcBef>
              <a:spcAft>
                <a:spcPts val="825"/>
              </a:spcAft>
              <a:buFont typeface="Arial,Sans-Serif"/>
              <a:buChar char="•"/>
            </a:pPr>
            <a:endParaRPr lang="en-US" sz="1400">
              <a:solidFill>
                <a:srgbClr val="333333"/>
              </a:solidFill>
              <a:ea typeface="Calibri"/>
              <a:cs typeface="Calibri"/>
            </a:endParaRPr>
          </a:p>
          <a:p>
            <a:pPr marL="342900" indent="-342900">
              <a:lnSpc>
                <a:spcPct val="90000"/>
              </a:lnSpc>
              <a:spcBef>
                <a:spcPts val="1000"/>
              </a:spcBef>
              <a:spcAft>
                <a:spcPts val="825"/>
              </a:spcAft>
              <a:buFont typeface="Arial,Sans-Serif"/>
              <a:buChar char="•"/>
            </a:pPr>
            <a:endParaRPr lang="en-US">
              <a:solidFill>
                <a:srgbClr val="373737"/>
              </a:solidFill>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DF8FE459-01DF-564D-B23E-B4AD6129B5C3}" type="slidenum">
              <a:rPr lang="en-US" smtClean="0"/>
              <a:t>13</a:t>
            </a:fld>
            <a:endParaRPr lang="en-US"/>
          </a:p>
        </p:txBody>
      </p:sp>
    </p:spTree>
    <p:extLst>
      <p:ext uri="{BB962C8B-B14F-4D97-AF65-F5344CB8AC3E}">
        <p14:creationId xmlns:p14="http://schemas.microsoft.com/office/powerpoint/2010/main" val="86745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400">
                <a:ea typeface="Calibri"/>
                <a:cs typeface="Calibri"/>
              </a:rPr>
              <a:t>Environmental Services' Industrial Waste and Pollution Prevention group manages a industrial discharge permit program.</a:t>
            </a:r>
          </a:p>
          <a:p>
            <a:pPr marL="285750" indent="-285750">
              <a:buFont typeface="Arial"/>
              <a:buChar char="•"/>
            </a:pPr>
            <a:r>
              <a:rPr lang="en-US" sz="1400">
                <a:ea typeface="Calibri"/>
                <a:cs typeface="Calibri"/>
              </a:rPr>
              <a:t>Large volume water users typically have industrial wastewater discharges to the regional wastewater system, and are regulated by this permitting process to ensure they will not cause harm to our treatment systems or operations, and that they are in compliance with federal and state standards.</a:t>
            </a:r>
          </a:p>
          <a:p>
            <a:pPr marL="285750" indent="-285750">
              <a:buFont typeface="Arial"/>
              <a:buChar char="•"/>
            </a:pPr>
            <a:r>
              <a:rPr lang="en-US" sz="1400">
                <a:ea typeface="Calibri"/>
                <a:cs typeface="Calibri"/>
              </a:rPr>
              <a:t>Some examples of regulated waste products are listed here, such as metals like lead, acidic solutions that affect the pH of the wastewater, grease, or hazardous materials.</a:t>
            </a:r>
          </a:p>
          <a:p>
            <a:pPr marL="285750" indent="-285750">
              <a:buFont typeface="Arial"/>
              <a:buChar char="•"/>
            </a:pPr>
            <a:r>
              <a:rPr lang="en-US" sz="1400">
                <a:ea typeface="Calibri"/>
                <a:cs typeface="Calibri"/>
              </a:rPr>
              <a:t>Wastewater planning is currently working with our Industrial Waste group and others in ES to understand risks related to data centers in particular.  We have hired an engineering firm to look at different scenarios and volumes of cooling water discharge.  Some of the potential risks include dilution of wastewater with water that has little organics, biocides that are used in the industrial heat exchangers, and high levels of chloride or sulfate that could pose a permitting problem for our wastewater effluent.</a:t>
            </a:r>
          </a:p>
        </p:txBody>
      </p:sp>
      <p:sp>
        <p:nvSpPr>
          <p:cNvPr id="4" name="Slide Number Placeholder 3"/>
          <p:cNvSpPr>
            <a:spLocks noGrp="1"/>
          </p:cNvSpPr>
          <p:nvPr>
            <p:ph type="sldNum" sz="quarter" idx="5"/>
          </p:nvPr>
        </p:nvSpPr>
        <p:spPr/>
        <p:txBody>
          <a:bodyPr/>
          <a:lstStyle/>
          <a:p>
            <a:fld id="{DF8FE459-01DF-564D-B23E-B4AD6129B5C3}" type="slidenum">
              <a:rPr lang="en-US" smtClean="0"/>
              <a:t>14</a:t>
            </a:fld>
            <a:endParaRPr lang="en-US"/>
          </a:p>
        </p:txBody>
      </p:sp>
    </p:spTree>
    <p:extLst>
      <p:ext uri="{BB962C8B-B14F-4D97-AF65-F5344CB8AC3E}">
        <p14:creationId xmlns:p14="http://schemas.microsoft.com/office/powerpoint/2010/main" val="4134600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87D22-2A4C-E0F4-F78A-3B6F5343C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5BD4B6-96BA-995C-6DC7-B2BB8CAE34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D9ABC8-2503-998F-46B5-45E2B6C19E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DC49A7-E3E9-9CBD-5B7E-6822A47F62D5}"/>
              </a:ext>
            </a:extLst>
          </p:cNvPr>
          <p:cNvSpPr>
            <a:spLocks noGrp="1"/>
          </p:cNvSpPr>
          <p:nvPr>
            <p:ph type="sldNum" sz="quarter" idx="5"/>
          </p:nvPr>
        </p:nvSpPr>
        <p:spPr/>
        <p:txBody>
          <a:bodyPr/>
          <a:lstStyle/>
          <a:p>
            <a:fld id="{DF8FE459-01DF-564D-B23E-B4AD6129B5C3}" type="slidenum">
              <a:rPr lang="en-US" smtClean="0"/>
              <a:t>16</a:t>
            </a:fld>
            <a:endParaRPr lang="en-US"/>
          </a:p>
        </p:txBody>
      </p:sp>
    </p:spTree>
    <p:extLst>
      <p:ext uri="{BB962C8B-B14F-4D97-AF65-F5344CB8AC3E}">
        <p14:creationId xmlns:p14="http://schemas.microsoft.com/office/powerpoint/2010/main" val="3741817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3.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4.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37.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4.jpeg"/><Relationship Id="rId1" Type="http://schemas.openxmlformats.org/officeDocument/2006/relationships/slideMaster" Target="../slideMasters/slideMaster5.xml"/><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6.xml"/><Relationship Id="rId5" Type="http://schemas.openxmlformats.org/officeDocument/2006/relationships/image" Target="../media/image47.jpeg"/><Relationship Id="rId4" Type="http://schemas.openxmlformats.org/officeDocument/2006/relationships/image" Target="../media/image46.jpe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8" name="Picture 7" descr="Bridge over Mississippi river near downtown Saint Paul, Minnesota ">
            <a:extLst>
              <a:ext uri="{FF2B5EF4-FFF2-40B4-BE49-F238E27FC236}">
                <a16:creationId xmlns:a16="http://schemas.microsoft.com/office/drawing/2014/main" id="{BACC443D-2BA0-C649-9F9A-F7FDBEEB94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4630401" cy="8229600"/>
          </a:xfrm>
          <a:prstGeom prst="rect">
            <a:avLst/>
          </a:prstGeom>
        </p:spPr>
      </p:pic>
      <p:sp>
        <p:nvSpPr>
          <p:cNvPr id="9" name="Rectangle 8">
            <a:extLst>
              <a:ext uri="{FF2B5EF4-FFF2-40B4-BE49-F238E27FC236}">
                <a16:creationId xmlns:a16="http://schemas.microsoft.com/office/drawing/2014/main" id="{E943B312-BA70-F045-A857-77EDCD332E8C}"/>
              </a:ext>
              <a:ext uri="{C183D7F6-B498-43B3-948B-1728B52AA6E4}">
                <adec:decorative xmlns:adec="http://schemas.microsoft.com/office/drawing/2017/decorative" val="1"/>
              </a:ext>
            </a:extLst>
          </p:cNvPr>
          <p:cNvSpPr/>
          <p:nvPr userDrawn="1"/>
        </p:nvSpPr>
        <p:spPr>
          <a:xfrm>
            <a:off x="0" y="4951534"/>
            <a:ext cx="14630401" cy="2450592"/>
          </a:xfrm>
          <a:prstGeom prst="rect">
            <a:avLst/>
          </a:prstGeom>
          <a:solidFill>
            <a:srgbClr val="005DAA">
              <a:alpha val="751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0" name="Rectangle 9">
            <a:extLst>
              <a:ext uri="{FF2B5EF4-FFF2-40B4-BE49-F238E27FC236}">
                <a16:creationId xmlns:a16="http://schemas.microsoft.com/office/drawing/2014/main" id="{2DC4EBC7-292C-8146-8573-DA4DC12EB2A2}"/>
              </a:ext>
              <a:ext uri="{C183D7F6-B498-43B3-948B-1728B52AA6E4}">
                <adec:decorative xmlns:adec="http://schemas.microsoft.com/office/drawing/2017/decorative" val="1"/>
              </a:ext>
            </a:extLst>
          </p:cNvPr>
          <p:cNvSpPr/>
          <p:nvPr userDrawn="1"/>
        </p:nvSpPr>
        <p:spPr>
          <a:xfrm>
            <a:off x="10081866" y="4948714"/>
            <a:ext cx="3481734" cy="245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descr="Metropolitan Council logo">
            <a:extLst>
              <a:ext uri="{FF2B5EF4-FFF2-40B4-BE49-F238E27FC236}">
                <a16:creationId xmlns:a16="http://schemas.microsoft.com/office/drawing/2014/main" id="{CAB97230-D4A1-D84D-9956-7FB9D5469707}"/>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5729" y="5097127"/>
            <a:ext cx="2779294" cy="1907580"/>
          </a:xfrm>
          <a:prstGeom prst="rect">
            <a:avLst/>
          </a:prstGeom>
        </p:spPr>
      </p:pic>
      <p:sp>
        <p:nvSpPr>
          <p:cNvPr id="7" name="Title 6">
            <a:extLst>
              <a:ext uri="{FF2B5EF4-FFF2-40B4-BE49-F238E27FC236}">
                <a16:creationId xmlns:a16="http://schemas.microsoft.com/office/drawing/2014/main" id="{915CBBBF-4B60-4CA6-8BD5-12A158BB47EE}"/>
              </a:ext>
            </a:extLst>
          </p:cNvPr>
          <p:cNvSpPr>
            <a:spLocks noGrp="1"/>
          </p:cNvSpPr>
          <p:nvPr>
            <p:ph type="title" hasCustomPrompt="1"/>
          </p:nvPr>
        </p:nvSpPr>
        <p:spPr>
          <a:xfrm>
            <a:off x="948258" y="5382217"/>
            <a:ext cx="9010493" cy="829250"/>
          </a:xfrm>
        </p:spPr>
        <p:txBody>
          <a:bodyPr anchor="b">
            <a:noAutofit/>
          </a:bodyPr>
          <a:lstStyle>
            <a:lvl1pPr>
              <a:defRPr sz="4800" b="1">
                <a:solidFill>
                  <a:schemeClr val="bg1"/>
                </a:solidFill>
              </a:defRPr>
            </a:lvl1pPr>
          </a:lstStyle>
          <a:p>
            <a:pPr lvl="0"/>
            <a:r>
              <a:rPr lang="en-US"/>
              <a:t>One-line presentation title</a:t>
            </a:r>
          </a:p>
        </p:txBody>
      </p:sp>
      <p:sp>
        <p:nvSpPr>
          <p:cNvPr id="20" name="Text Placeholder 17">
            <a:extLst>
              <a:ext uri="{FF2B5EF4-FFF2-40B4-BE49-F238E27FC236}">
                <a16:creationId xmlns:a16="http://schemas.microsoft.com/office/drawing/2014/main" id="{23C373A3-5650-A449-B301-05FF206AC123}"/>
              </a:ext>
            </a:extLst>
          </p:cNvPr>
          <p:cNvSpPr>
            <a:spLocks noGrp="1"/>
          </p:cNvSpPr>
          <p:nvPr>
            <p:ph type="body" sz="quarter" idx="11" hasCustomPrompt="1"/>
          </p:nvPr>
        </p:nvSpPr>
        <p:spPr>
          <a:xfrm>
            <a:off x="948258" y="6324154"/>
            <a:ext cx="9010493" cy="826512"/>
          </a:xfrm>
        </p:spPr>
        <p:txBody>
          <a:bodyPr>
            <a:noAutofit/>
          </a:bodyPr>
          <a:lstStyle>
            <a:lvl1pPr marL="0" indent="0">
              <a:buFontTx/>
              <a:buNone/>
              <a:defRPr sz="2400" b="1" i="0">
                <a:solidFill>
                  <a:schemeClr val="bg1"/>
                </a:solidFill>
                <a:latin typeface="Arial" panose="020B0604020202020204" pitchFamily="34" charset="0"/>
                <a:cs typeface="Arial" panose="020B0604020202020204" pitchFamily="34" charset="0"/>
              </a:defRPr>
            </a:lvl1pPr>
          </a:lstStyle>
          <a:p>
            <a:pPr lvl="0"/>
            <a:r>
              <a:rPr lang="en-US"/>
              <a:t>Subhead</a:t>
            </a:r>
          </a:p>
        </p:txBody>
      </p:sp>
      <p:sp>
        <p:nvSpPr>
          <p:cNvPr id="21" name="Text Placeholder 17">
            <a:extLst>
              <a:ext uri="{FF2B5EF4-FFF2-40B4-BE49-F238E27FC236}">
                <a16:creationId xmlns:a16="http://schemas.microsoft.com/office/drawing/2014/main" id="{B5760008-F588-264E-B29C-E95FFF6AE952}"/>
              </a:ext>
            </a:extLst>
          </p:cNvPr>
          <p:cNvSpPr>
            <a:spLocks noGrp="1"/>
          </p:cNvSpPr>
          <p:nvPr>
            <p:ph type="body" sz="quarter" idx="12" hasCustomPrompt="1"/>
          </p:nvPr>
        </p:nvSpPr>
        <p:spPr>
          <a:xfrm>
            <a:off x="5906125" y="7558862"/>
            <a:ext cx="7657475" cy="381446"/>
          </a:xfrm>
        </p:spPr>
        <p:txBody>
          <a:bodyPr>
            <a:noAutofit/>
          </a:bodyPr>
          <a:lstStyle>
            <a:lvl1pPr marL="0" indent="0" algn="r">
              <a:buFontTx/>
              <a:buNone/>
              <a:defRPr sz="1800" b="1" i="0">
                <a:solidFill>
                  <a:schemeClr val="bg1"/>
                </a:solidFill>
                <a:latin typeface="Arial" panose="020B0604020202020204" pitchFamily="34" charset="0"/>
                <a:cs typeface="Arial" panose="020B0604020202020204" pitchFamily="34" charset="0"/>
              </a:defRPr>
            </a:lvl1pPr>
          </a:lstStyle>
          <a:p>
            <a:pPr lvl="0"/>
            <a:r>
              <a:rPr lang="en-US"/>
              <a:t>Month </a:t>
            </a:r>
            <a:r>
              <a:rPr lang="en-US" err="1"/>
              <a:t>YYYY</a:t>
            </a:r>
            <a:r>
              <a:rPr lang="en-US"/>
              <a:t>    Presenter Name    metrocouncil.org</a:t>
            </a:r>
          </a:p>
        </p:txBody>
      </p:sp>
    </p:spTree>
    <p:extLst>
      <p:ext uri="{BB962C8B-B14F-4D97-AF65-F5344CB8AC3E}">
        <p14:creationId xmlns:p14="http://schemas.microsoft.com/office/powerpoint/2010/main" val="4138092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t Council services">
    <p:spTree>
      <p:nvGrpSpPr>
        <p:cNvPr id="1" name=""/>
        <p:cNvGrpSpPr/>
        <p:nvPr/>
      </p:nvGrpSpPr>
      <p:grpSpPr>
        <a:xfrm>
          <a:off x="0" y="0"/>
          <a:ext cx="0" cy="0"/>
          <a:chOff x="0" y="0"/>
          <a:chExt cx="0" cy="0"/>
        </a:xfrm>
      </p:grpSpPr>
      <p:pic>
        <p:nvPicPr>
          <p:cNvPr id="43" name="Picture 42" descr="A landscape under blue sky with clouds&#10;">
            <a:extLst>
              <a:ext uri="{FF2B5EF4-FFF2-40B4-BE49-F238E27FC236}">
                <a16:creationId xmlns:a16="http://schemas.microsoft.com/office/drawing/2014/main" id="{0CB62242-2C0D-FF33-DE6B-2B01746E98A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1108699" y="1"/>
            <a:ext cx="4160404" cy="8229599"/>
          </a:xfrm>
          <a:prstGeom prst="rect">
            <a:avLst/>
          </a:prstGeom>
        </p:spPr>
      </p:pic>
      <p:pic>
        <p:nvPicPr>
          <p:cNvPr id="8" name="Picture 7" descr="Outdoors photograph of creek bed with running stream">
            <a:extLst>
              <a:ext uri="{FF2B5EF4-FFF2-40B4-BE49-F238E27FC236}">
                <a16:creationId xmlns:a16="http://schemas.microsoft.com/office/drawing/2014/main" id="{05FE2241-2CD5-B049-B4D9-0B842CF2D4D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65"/>
          <a:stretch/>
        </p:blipFill>
        <p:spPr>
          <a:xfrm>
            <a:off x="5263002" y="0"/>
            <a:ext cx="4142106" cy="8229600"/>
          </a:xfrm>
          <a:prstGeom prst="rect">
            <a:avLst/>
          </a:prstGeom>
        </p:spPr>
      </p:pic>
      <p:pic>
        <p:nvPicPr>
          <p:cNvPr id="9" name="Picture 8" descr="Outdoors photograph of Metro Transit Light Rail trains">
            <a:extLst>
              <a:ext uri="{FF2B5EF4-FFF2-40B4-BE49-F238E27FC236}">
                <a16:creationId xmlns:a16="http://schemas.microsoft.com/office/drawing/2014/main" id="{42906C1E-7175-254B-97DD-9B0EA5F563F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379879" y="0"/>
            <a:ext cx="4152900" cy="8229600"/>
          </a:xfrm>
          <a:prstGeom prst="rect">
            <a:avLst/>
          </a:prstGeom>
        </p:spPr>
      </p:pic>
      <p:sp>
        <p:nvSpPr>
          <p:cNvPr id="11" name="Rectangle 10">
            <a:extLst>
              <a:ext uri="{FF2B5EF4-FFF2-40B4-BE49-F238E27FC236}">
                <a16:creationId xmlns:a16="http://schemas.microsoft.com/office/drawing/2014/main" id="{23282B0D-0D9B-5C40-B380-5097A7E28345}"/>
              </a:ext>
              <a:ext uri="{C183D7F6-B498-43B3-948B-1728B52AA6E4}">
                <adec:decorative xmlns:adec="http://schemas.microsoft.com/office/drawing/2017/decorative" val="1"/>
              </a:ext>
            </a:extLst>
          </p:cNvPr>
          <p:cNvSpPr/>
          <p:nvPr userDrawn="1"/>
        </p:nvSpPr>
        <p:spPr>
          <a:xfrm>
            <a:off x="-1" y="0"/>
            <a:ext cx="14630401" cy="1077686"/>
          </a:xfrm>
          <a:prstGeom prst="rect">
            <a:avLst/>
          </a:prstGeom>
          <a:solidFill>
            <a:schemeClr val="bg2">
              <a:lumMod val="25000"/>
              <a:alpha val="751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Rectangle 11">
            <a:extLst>
              <a:ext uri="{FF2B5EF4-FFF2-40B4-BE49-F238E27FC236}">
                <a16:creationId xmlns:a16="http://schemas.microsoft.com/office/drawing/2014/main" id="{16FD3C0A-7675-B94F-8F7A-A71163350A3E}"/>
              </a:ext>
            </a:extLst>
          </p:cNvPr>
          <p:cNvSpPr/>
          <p:nvPr userDrawn="1"/>
        </p:nvSpPr>
        <p:spPr>
          <a:xfrm>
            <a:off x="1109927" y="598267"/>
            <a:ext cx="4129905" cy="276999"/>
          </a:xfrm>
          <a:prstGeom prst="rect">
            <a:avLst/>
          </a:prstGeom>
        </p:spPr>
        <p:txBody>
          <a:bodyPr wrap="square" lIns="0" tIns="0" rIns="0" bIns="0">
            <a:spAutoFit/>
          </a:bodyPr>
          <a:lstStyle/>
          <a:p>
            <a:pPr algn="ctr"/>
            <a:r>
              <a:rPr lang="en-US" spc="300">
                <a:solidFill>
                  <a:schemeClr val="bg1"/>
                </a:solidFill>
                <a:latin typeface="Arial" panose="020B0604020202020204" pitchFamily="34" charset="0"/>
                <a:cs typeface="Arial" panose="020B0604020202020204" pitchFamily="34" charset="0"/>
              </a:rPr>
              <a:t>Long-range planning</a:t>
            </a:r>
          </a:p>
        </p:txBody>
      </p:sp>
      <p:sp>
        <p:nvSpPr>
          <p:cNvPr id="13" name="Rectangle 12">
            <a:extLst>
              <a:ext uri="{FF2B5EF4-FFF2-40B4-BE49-F238E27FC236}">
                <a16:creationId xmlns:a16="http://schemas.microsoft.com/office/drawing/2014/main" id="{9BF69A6C-2ADA-364F-8678-C7E8034F4BFC}"/>
              </a:ext>
            </a:extLst>
          </p:cNvPr>
          <p:cNvSpPr/>
          <p:nvPr userDrawn="1"/>
        </p:nvSpPr>
        <p:spPr>
          <a:xfrm>
            <a:off x="5257420" y="598267"/>
            <a:ext cx="4129905" cy="276999"/>
          </a:xfrm>
          <a:prstGeom prst="rect">
            <a:avLst/>
          </a:prstGeom>
        </p:spPr>
        <p:txBody>
          <a:bodyPr wrap="square" lIns="0" tIns="0" rIns="0" bIns="0">
            <a:spAutoFit/>
          </a:bodyPr>
          <a:lstStyle/>
          <a:p>
            <a:pPr algn="ctr"/>
            <a:r>
              <a:rPr lang="en-US" spc="300">
                <a:solidFill>
                  <a:schemeClr val="bg1"/>
                </a:solidFill>
                <a:latin typeface="Arial" panose="020B0604020202020204" pitchFamily="34" charset="0"/>
                <a:cs typeface="Arial" panose="020B0604020202020204" pitchFamily="34" charset="0"/>
              </a:rPr>
              <a:t>Environmental protection</a:t>
            </a:r>
          </a:p>
        </p:txBody>
      </p:sp>
      <p:sp>
        <p:nvSpPr>
          <p:cNvPr id="14" name="Rectangle 13">
            <a:extLst>
              <a:ext uri="{FF2B5EF4-FFF2-40B4-BE49-F238E27FC236}">
                <a16:creationId xmlns:a16="http://schemas.microsoft.com/office/drawing/2014/main" id="{B20EF1F3-C20D-FB49-90F8-AB377B8582A9}"/>
              </a:ext>
            </a:extLst>
          </p:cNvPr>
          <p:cNvSpPr/>
          <p:nvPr userDrawn="1"/>
        </p:nvSpPr>
        <p:spPr>
          <a:xfrm>
            <a:off x="9405109" y="598267"/>
            <a:ext cx="4129905" cy="276999"/>
          </a:xfrm>
          <a:prstGeom prst="rect">
            <a:avLst/>
          </a:prstGeom>
        </p:spPr>
        <p:txBody>
          <a:bodyPr wrap="square" lIns="0" tIns="0" rIns="0" bIns="0">
            <a:spAutoFit/>
          </a:bodyPr>
          <a:lstStyle/>
          <a:p>
            <a:pPr algn="ctr"/>
            <a:r>
              <a:rPr lang="en-US" spc="300">
                <a:solidFill>
                  <a:schemeClr val="bg1"/>
                </a:solidFill>
                <a:latin typeface="Arial" panose="020B0604020202020204" pitchFamily="34" charset="0"/>
                <a:cs typeface="Arial" panose="020B0604020202020204" pitchFamily="34" charset="0"/>
              </a:rPr>
              <a:t>Transportation services</a:t>
            </a:r>
          </a:p>
        </p:txBody>
      </p:sp>
      <p:sp>
        <p:nvSpPr>
          <p:cNvPr id="15" name="Rectangle 14">
            <a:extLst>
              <a:ext uri="{FF2B5EF4-FFF2-40B4-BE49-F238E27FC236}">
                <a16:creationId xmlns:a16="http://schemas.microsoft.com/office/drawing/2014/main" id="{C0DA7636-6DF7-8B4B-A171-088C0C73E0B3}"/>
              </a:ext>
              <a:ext uri="{C183D7F6-B498-43B3-948B-1728B52AA6E4}">
                <adec:decorative xmlns:adec="http://schemas.microsoft.com/office/drawing/2017/decorative" val="1"/>
              </a:ext>
            </a:extLst>
          </p:cNvPr>
          <p:cNvSpPr/>
          <p:nvPr userDrawn="1"/>
        </p:nvSpPr>
        <p:spPr>
          <a:xfrm>
            <a:off x="5251256" y="1074738"/>
            <a:ext cx="4142232" cy="9538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78A360AA-3D30-324B-A06C-849886DAE75C}"/>
              </a:ext>
              <a:ext uri="{C183D7F6-B498-43B3-948B-1728B52AA6E4}">
                <adec:decorative xmlns:adec="http://schemas.microsoft.com/office/drawing/2017/decorative" val="1"/>
              </a:ext>
            </a:extLst>
          </p:cNvPr>
          <p:cNvSpPr/>
          <p:nvPr userDrawn="1"/>
        </p:nvSpPr>
        <p:spPr>
          <a:xfrm>
            <a:off x="9399928" y="1074738"/>
            <a:ext cx="4140266" cy="91440"/>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7" name="Rectangle 16">
            <a:extLst>
              <a:ext uri="{FF2B5EF4-FFF2-40B4-BE49-F238E27FC236}">
                <a16:creationId xmlns:a16="http://schemas.microsoft.com/office/drawing/2014/main" id="{387E921F-CDC2-6E43-BE66-14758B52C9BF}"/>
              </a:ext>
              <a:ext uri="{C183D7F6-B498-43B3-948B-1728B52AA6E4}">
                <adec:decorative xmlns:adec="http://schemas.microsoft.com/office/drawing/2017/decorative" val="1"/>
              </a:ext>
            </a:extLst>
          </p:cNvPr>
          <p:cNvSpPr/>
          <p:nvPr userDrawn="1"/>
        </p:nvSpPr>
        <p:spPr>
          <a:xfrm>
            <a:off x="1103826" y="1074738"/>
            <a:ext cx="4142106" cy="91440"/>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35113F92-A985-FE47-A6B1-440942313D7E}"/>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0" name="Rectangle 19">
            <a:extLst>
              <a:ext uri="{FF2B5EF4-FFF2-40B4-BE49-F238E27FC236}">
                <a16:creationId xmlns:a16="http://schemas.microsoft.com/office/drawing/2014/main" id="{60B66663-EF78-7C44-AD53-BC2817EF631F}"/>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3" name="TextBox 22">
            <a:extLst>
              <a:ext uri="{FF2B5EF4-FFF2-40B4-BE49-F238E27FC236}">
                <a16:creationId xmlns:a16="http://schemas.microsoft.com/office/drawing/2014/main" id="{691CDD90-0647-FD48-8E3E-50ECF6D682CD}"/>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00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brea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6" name="Rectangle 15">
            <a:extLst>
              <a:ext uri="{FF2B5EF4-FFF2-40B4-BE49-F238E27FC236}">
                <a16:creationId xmlns:a16="http://schemas.microsoft.com/office/drawing/2014/main" id="{B967F46C-9549-FB4A-99DE-375FB18A186F}"/>
              </a:ext>
            </a:extLst>
          </p:cNvPr>
          <p:cNvSpPr/>
          <p:nvPr/>
        </p:nvSpPr>
        <p:spPr>
          <a:xfrm>
            <a:off x="0" y="0"/>
            <a:ext cx="5263978" cy="82296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DAA"/>
              </a:solidFill>
            </a:endParaRPr>
          </a:p>
        </p:txBody>
      </p:sp>
      <p:sp>
        <p:nvSpPr>
          <p:cNvPr id="17" name="Rectangle 16">
            <a:extLst>
              <a:ext uri="{FF2B5EF4-FFF2-40B4-BE49-F238E27FC236}">
                <a16:creationId xmlns:a16="http://schemas.microsoft.com/office/drawing/2014/main" id="{B2BF9252-4698-0543-B808-E2CB5E2F5855}"/>
              </a:ext>
            </a:extLst>
          </p:cNvPr>
          <p:cNvSpPr/>
          <p:nvPr/>
        </p:nvSpPr>
        <p:spPr>
          <a:xfrm rot="5400000">
            <a:off x="3938695" y="4069078"/>
            <a:ext cx="2743200" cy="9144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Rectangle 17">
            <a:extLst>
              <a:ext uri="{FF2B5EF4-FFF2-40B4-BE49-F238E27FC236}">
                <a16:creationId xmlns:a16="http://schemas.microsoft.com/office/drawing/2014/main" id="{0FD5919C-AC69-384D-9217-8524D4953D78}"/>
              </a:ext>
            </a:extLst>
          </p:cNvPr>
          <p:cNvSpPr/>
          <p:nvPr/>
        </p:nvSpPr>
        <p:spPr>
          <a:xfrm rot="5400000">
            <a:off x="3938695" y="1325880"/>
            <a:ext cx="2743200" cy="91440"/>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Rectangle 18">
            <a:extLst>
              <a:ext uri="{FF2B5EF4-FFF2-40B4-BE49-F238E27FC236}">
                <a16:creationId xmlns:a16="http://schemas.microsoft.com/office/drawing/2014/main" id="{E654B30D-F7C7-634F-A966-C0F0C47E3B57}"/>
              </a:ext>
            </a:extLst>
          </p:cNvPr>
          <p:cNvSpPr/>
          <p:nvPr/>
        </p:nvSpPr>
        <p:spPr>
          <a:xfrm rot="5400000">
            <a:off x="3938695" y="6812280"/>
            <a:ext cx="2743200" cy="914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3" name="Text Placeholder 2">
            <a:extLst>
              <a:ext uri="{FF2B5EF4-FFF2-40B4-BE49-F238E27FC236}">
                <a16:creationId xmlns:a16="http://schemas.microsoft.com/office/drawing/2014/main" id="{60680209-9E3C-E34F-96D8-D9CD4380279F}"/>
              </a:ext>
            </a:extLst>
          </p:cNvPr>
          <p:cNvSpPr>
            <a:spLocks noGrp="1"/>
          </p:cNvSpPr>
          <p:nvPr>
            <p:ph type="body" sz="quarter" idx="10" hasCustomPrompt="1"/>
          </p:nvPr>
        </p:nvSpPr>
        <p:spPr>
          <a:xfrm>
            <a:off x="973260" y="3434861"/>
            <a:ext cx="3997325" cy="1441940"/>
          </a:xfrm>
        </p:spPr>
        <p:txBody>
          <a:bodyPr>
            <a:normAutofit/>
          </a:bodyPr>
          <a:lstStyle>
            <a:lvl1pPr marL="0" indent="0">
              <a:buFontTx/>
              <a:buNone/>
              <a:defRPr sz="4200" b="1">
                <a:solidFill>
                  <a:schemeClr val="bg1"/>
                </a:solidFill>
                <a:latin typeface="+mj-lt"/>
              </a:defRPr>
            </a:lvl1pPr>
          </a:lstStyle>
          <a:p>
            <a:pPr lvl="0"/>
            <a:r>
              <a:rPr lang="en-US"/>
              <a:t>Section title here</a:t>
            </a:r>
          </a:p>
        </p:txBody>
      </p:sp>
      <p:sp>
        <p:nvSpPr>
          <p:cNvPr id="21" name="Text Placeholder 20">
            <a:extLst>
              <a:ext uri="{FF2B5EF4-FFF2-40B4-BE49-F238E27FC236}">
                <a16:creationId xmlns:a16="http://schemas.microsoft.com/office/drawing/2014/main" id="{EF6ACABD-6305-2641-9E1A-C84E68D02D20}"/>
              </a:ext>
            </a:extLst>
          </p:cNvPr>
          <p:cNvSpPr>
            <a:spLocks noGrp="1"/>
          </p:cNvSpPr>
          <p:nvPr>
            <p:ph type="body" sz="quarter" idx="11" hasCustomPrompt="1"/>
          </p:nvPr>
        </p:nvSpPr>
        <p:spPr>
          <a:xfrm>
            <a:off x="6951785" y="3435350"/>
            <a:ext cx="5767388" cy="2051050"/>
          </a:xfrm>
        </p:spPr>
        <p:txBody>
          <a:bodyPr>
            <a:normAutofit/>
          </a:bodyPr>
          <a:lstStyle>
            <a:lvl1pPr marL="0" indent="0">
              <a:buFontTx/>
              <a:buNone/>
              <a:defRPr sz="2000"/>
            </a:lvl1pPr>
          </a:lstStyle>
          <a:p>
            <a:pPr lvl="0"/>
            <a:r>
              <a:rPr lang="en-US"/>
              <a:t>Section break copy. Click to edit this text</a:t>
            </a:r>
          </a:p>
        </p:txBody>
      </p:sp>
      <p:sp>
        <p:nvSpPr>
          <p:cNvPr id="11" name="Rectangle 10">
            <a:extLst>
              <a:ext uri="{FF2B5EF4-FFF2-40B4-BE49-F238E27FC236}">
                <a16:creationId xmlns:a16="http://schemas.microsoft.com/office/drawing/2014/main" id="{E8D808B3-5F66-475D-A5AC-AC0F4FA5053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50E6A687-2CAA-4217-8FF6-955E361E0FDA}"/>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6C55D58-24D3-409F-B3F4-EE43BF97710A}"/>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Tree>
    <p:extLst>
      <p:ext uri="{BB962C8B-B14F-4D97-AF65-F5344CB8AC3E}">
        <p14:creationId xmlns:p14="http://schemas.microsoft.com/office/powerpoint/2010/main" val="1761845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lor palett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3DDA437-8B86-40B0-866A-0A61C743BC9A}"/>
              </a:ext>
            </a:extLst>
          </p:cNvPr>
          <p:cNvGrpSpPr/>
          <p:nvPr userDrawn="1"/>
        </p:nvGrpSpPr>
        <p:grpSpPr>
          <a:xfrm>
            <a:off x="1230523" y="-1756981"/>
            <a:ext cx="8089009" cy="881862"/>
            <a:chOff x="2492994" y="2126192"/>
            <a:chExt cx="8089009" cy="881862"/>
          </a:xfrm>
        </p:grpSpPr>
        <p:sp>
          <p:nvSpPr>
            <p:cNvPr id="17" name="Rectangle 16">
              <a:extLst>
                <a:ext uri="{FF2B5EF4-FFF2-40B4-BE49-F238E27FC236}">
                  <a16:creationId xmlns:a16="http://schemas.microsoft.com/office/drawing/2014/main" id="{4E68FCD8-54CD-4FD2-A1E6-8D040FED3825}"/>
                </a:ext>
              </a:extLst>
            </p:cNvPr>
            <p:cNvSpPr/>
            <p:nvPr/>
          </p:nvSpPr>
          <p:spPr>
            <a:xfrm>
              <a:off x="2577627" y="2126192"/>
              <a:ext cx="1600200" cy="2743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117A012-9BBD-41B9-884F-7888E601E79E}"/>
                </a:ext>
              </a:extLst>
            </p:cNvPr>
            <p:cNvSpPr txBox="1"/>
            <p:nvPr/>
          </p:nvSpPr>
          <p:spPr>
            <a:xfrm>
              <a:off x="2492994" y="2411822"/>
              <a:ext cx="1600200" cy="400110"/>
            </a:xfrm>
            <a:prstGeom prst="rect">
              <a:avLst/>
            </a:prstGeom>
            <a:noFill/>
          </p:spPr>
          <p:txBody>
            <a:bodyPr wrap="square" rtlCol="0">
              <a:spAutoFit/>
            </a:bodyPr>
            <a:lstStyle/>
            <a:p>
              <a:r>
                <a:rPr lang="en-US" sz="1000"/>
                <a:t>Primary Council</a:t>
              </a:r>
              <a:br>
                <a:rPr lang="en-US" sz="1000"/>
              </a:br>
              <a:r>
                <a:rPr lang="en-US" sz="1000"/>
                <a:t>RGB 0/93/170</a:t>
              </a:r>
            </a:p>
          </p:txBody>
        </p:sp>
        <p:sp>
          <p:nvSpPr>
            <p:cNvPr id="22" name="Rectangle 21">
              <a:extLst>
                <a:ext uri="{FF2B5EF4-FFF2-40B4-BE49-F238E27FC236}">
                  <a16:creationId xmlns:a16="http://schemas.microsoft.com/office/drawing/2014/main" id="{0A9FE886-5CDF-4152-AC80-667153392A9B}"/>
                </a:ext>
              </a:extLst>
            </p:cNvPr>
            <p:cNvSpPr/>
            <p:nvPr/>
          </p:nvSpPr>
          <p:spPr>
            <a:xfrm>
              <a:off x="4180545" y="2126192"/>
              <a:ext cx="1600200" cy="274320"/>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C77A874-86AE-425F-94FC-9EE3A4D1A805}"/>
                </a:ext>
              </a:extLst>
            </p:cNvPr>
            <p:cNvSpPr txBox="1"/>
            <p:nvPr/>
          </p:nvSpPr>
          <p:spPr>
            <a:xfrm>
              <a:off x="4125206" y="2454056"/>
              <a:ext cx="1489791" cy="553998"/>
            </a:xfrm>
            <a:prstGeom prst="rect">
              <a:avLst/>
            </a:prstGeom>
            <a:noFill/>
            <a:ln>
              <a:noFill/>
            </a:ln>
          </p:spPr>
          <p:txBody>
            <a:bodyPr wrap="square" rtlCol="0">
              <a:spAutoFit/>
            </a:bodyPr>
            <a:lstStyle/>
            <a:p>
              <a:r>
                <a:rPr lang="en-US" sz="1000"/>
                <a:t>2</a:t>
              </a:r>
              <a:r>
                <a:rPr lang="en-US" sz="1000" baseline="30000"/>
                <a:t>nd</a:t>
              </a:r>
              <a:r>
                <a:rPr lang="en-US" sz="1000"/>
                <a:t>/Community Development</a:t>
              </a:r>
              <a:br>
                <a:rPr lang="en-US" sz="1000"/>
              </a:br>
              <a:r>
                <a:rPr lang="en-US" sz="1000"/>
                <a:t>RGB 120/162/47</a:t>
              </a:r>
            </a:p>
          </p:txBody>
        </p:sp>
        <p:sp>
          <p:nvSpPr>
            <p:cNvPr id="24" name="Rectangle 23">
              <a:extLst>
                <a:ext uri="{FF2B5EF4-FFF2-40B4-BE49-F238E27FC236}">
                  <a16:creationId xmlns:a16="http://schemas.microsoft.com/office/drawing/2014/main" id="{8E2BCBA8-F667-4DBA-959E-1C2335DB889A}"/>
                </a:ext>
              </a:extLst>
            </p:cNvPr>
            <p:cNvSpPr/>
            <p:nvPr/>
          </p:nvSpPr>
          <p:spPr>
            <a:xfrm>
              <a:off x="5779051" y="2126192"/>
              <a:ext cx="1600200" cy="274320"/>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6568B81-72A0-4138-8EF2-0AB8BC276C10}"/>
                </a:ext>
              </a:extLst>
            </p:cNvPr>
            <p:cNvSpPr txBox="1"/>
            <p:nvPr/>
          </p:nvSpPr>
          <p:spPr>
            <a:xfrm>
              <a:off x="5711163" y="2411822"/>
              <a:ext cx="1489791" cy="553998"/>
            </a:xfrm>
            <a:prstGeom prst="rect">
              <a:avLst/>
            </a:prstGeom>
            <a:noFill/>
          </p:spPr>
          <p:txBody>
            <a:bodyPr wrap="square" rtlCol="0">
              <a:spAutoFit/>
            </a:bodyPr>
            <a:lstStyle/>
            <a:p>
              <a:r>
                <a:rPr lang="en-US" sz="1000"/>
                <a:t>2</a:t>
              </a:r>
              <a:r>
                <a:rPr lang="en-US" sz="1000" baseline="30000"/>
                <a:t>nd</a:t>
              </a:r>
              <a:r>
                <a:rPr lang="en-US" sz="1000"/>
                <a:t>/Transportation Services</a:t>
              </a:r>
              <a:br>
                <a:rPr lang="en-US" sz="1000"/>
              </a:br>
              <a:r>
                <a:rPr lang="en-US" sz="1000"/>
                <a:t>RGB 238/49/36</a:t>
              </a:r>
            </a:p>
          </p:txBody>
        </p:sp>
        <p:sp>
          <p:nvSpPr>
            <p:cNvPr id="26" name="Rectangle 25">
              <a:extLst>
                <a:ext uri="{FF2B5EF4-FFF2-40B4-BE49-F238E27FC236}">
                  <a16:creationId xmlns:a16="http://schemas.microsoft.com/office/drawing/2014/main" id="{87608A87-ECC2-4F01-AB1C-FA5EE356FCB1}"/>
                </a:ext>
              </a:extLst>
            </p:cNvPr>
            <p:cNvSpPr/>
            <p:nvPr/>
          </p:nvSpPr>
          <p:spPr>
            <a:xfrm>
              <a:off x="7374473" y="2126192"/>
              <a:ext cx="1600200" cy="27505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8C7A228-5740-4A81-904D-D45FB569ED86}"/>
                </a:ext>
              </a:extLst>
            </p:cNvPr>
            <p:cNvSpPr txBox="1"/>
            <p:nvPr/>
          </p:nvSpPr>
          <p:spPr>
            <a:xfrm>
              <a:off x="7309671" y="2411822"/>
              <a:ext cx="1600200" cy="553998"/>
            </a:xfrm>
            <a:prstGeom prst="rect">
              <a:avLst/>
            </a:prstGeom>
            <a:noFill/>
            <a:ln>
              <a:noFill/>
            </a:ln>
          </p:spPr>
          <p:txBody>
            <a:bodyPr wrap="square" rtlCol="0">
              <a:spAutoFit/>
            </a:bodyPr>
            <a:lstStyle/>
            <a:p>
              <a:r>
                <a:rPr lang="en-US" sz="1000"/>
                <a:t>2</a:t>
              </a:r>
              <a:r>
                <a:rPr lang="en-US" sz="1000" baseline="30000"/>
                <a:t>nd</a:t>
              </a:r>
              <a:r>
                <a:rPr lang="en-US" sz="1000"/>
                <a:t>/Environmental Services</a:t>
              </a:r>
              <a:br>
                <a:rPr lang="en-US" sz="1000"/>
              </a:br>
              <a:r>
                <a:rPr lang="en-US" sz="1000"/>
                <a:t>RGB 0/154/199</a:t>
              </a:r>
            </a:p>
          </p:txBody>
        </p:sp>
        <p:sp>
          <p:nvSpPr>
            <p:cNvPr id="28" name="Rectangle 27">
              <a:extLst>
                <a:ext uri="{FF2B5EF4-FFF2-40B4-BE49-F238E27FC236}">
                  <a16:creationId xmlns:a16="http://schemas.microsoft.com/office/drawing/2014/main" id="{9C5B7927-9FE6-46FB-A36B-CA34E4E9DDB9}"/>
                </a:ext>
              </a:extLst>
            </p:cNvPr>
            <p:cNvSpPr/>
            <p:nvPr userDrawn="1"/>
          </p:nvSpPr>
          <p:spPr>
            <a:xfrm>
              <a:off x="8981803" y="2126192"/>
              <a:ext cx="1600200" cy="274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AAC1E14-6C1D-4D1E-A675-8F4DB704EEC6}"/>
                </a:ext>
              </a:extLst>
            </p:cNvPr>
            <p:cNvSpPr txBox="1"/>
            <p:nvPr userDrawn="1"/>
          </p:nvSpPr>
          <p:spPr>
            <a:xfrm>
              <a:off x="8991600" y="2411822"/>
              <a:ext cx="1290626" cy="400110"/>
            </a:xfrm>
            <a:prstGeom prst="rect">
              <a:avLst/>
            </a:prstGeom>
            <a:noFill/>
            <a:ln>
              <a:noFill/>
            </a:ln>
          </p:spPr>
          <p:txBody>
            <a:bodyPr wrap="square" rtlCol="0">
              <a:spAutoFit/>
            </a:bodyPr>
            <a:lstStyle/>
            <a:p>
              <a:r>
                <a:rPr lang="en-US" sz="1000"/>
                <a:t>Black</a:t>
              </a:r>
              <a:br>
                <a:rPr lang="en-US" sz="1000"/>
              </a:br>
              <a:r>
                <a:rPr lang="en-US" sz="1000"/>
                <a:t>RGB 0/0/0</a:t>
              </a:r>
            </a:p>
          </p:txBody>
        </p:sp>
      </p:grpSp>
      <p:sp>
        <p:nvSpPr>
          <p:cNvPr id="32" name="Rectangle 31">
            <a:extLst>
              <a:ext uri="{FF2B5EF4-FFF2-40B4-BE49-F238E27FC236}">
                <a16:creationId xmlns:a16="http://schemas.microsoft.com/office/drawing/2014/main" id="{0B49FCF1-E58B-A34F-AC36-F95699C79A51}"/>
              </a:ext>
            </a:extLst>
          </p:cNvPr>
          <p:cNvSpPr/>
          <p:nvPr/>
        </p:nvSpPr>
        <p:spPr>
          <a:xfrm>
            <a:off x="1432193" y="2383531"/>
            <a:ext cx="958469" cy="951084"/>
          </a:xfrm>
          <a:prstGeom prst="rect">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4B34C3F-3E44-DA48-9A7B-CE896643B11D}"/>
              </a:ext>
            </a:extLst>
          </p:cNvPr>
          <p:cNvSpPr txBox="1"/>
          <p:nvPr/>
        </p:nvSpPr>
        <p:spPr>
          <a:xfrm>
            <a:off x="1355072" y="3397785"/>
            <a:ext cx="1849161" cy="400110"/>
          </a:xfrm>
          <a:prstGeom prst="rect">
            <a:avLst/>
          </a:prstGeom>
          <a:noFill/>
        </p:spPr>
        <p:txBody>
          <a:bodyPr wrap="square" rtlCol="0">
            <a:spAutoFit/>
          </a:bodyPr>
          <a:lstStyle/>
          <a:p>
            <a:r>
              <a:rPr lang="en-US" sz="1000"/>
              <a:t>Primary Council</a:t>
            </a:r>
            <a:br>
              <a:rPr lang="en-US" sz="1000"/>
            </a:br>
            <a:r>
              <a:rPr lang="en-US" sz="1000"/>
              <a:t>RGB 0/93/170</a:t>
            </a:r>
          </a:p>
        </p:txBody>
      </p:sp>
      <p:grpSp>
        <p:nvGrpSpPr>
          <p:cNvPr id="2" name="Group 1">
            <a:extLst>
              <a:ext uri="{FF2B5EF4-FFF2-40B4-BE49-F238E27FC236}">
                <a16:creationId xmlns:a16="http://schemas.microsoft.com/office/drawing/2014/main" id="{F75851A0-47B1-1045-A98F-D0AE1F77B89E}"/>
              </a:ext>
            </a:extLst>
          </p:cNvPr>
          <p:cNvGrpSpPr/>
          <p:nvPr userDrawn="1"/>
        </p:nvGrpSpPr>
        <p:grpSpPr>
          <a:xfrm>
            <a:off x="3549266" y="2383531"/>
            <a:ext cx="1849162" cy="1414364"/>
            <a:chOff x="3606416" y="2383531"/>
            <a:chExt cx="1849162" cy="1414364"/>
          </a:xfrm>
        </p:grpSpPr>
        <p:sp>
          <p:nvSpPr>
            <p:cNvPr id="35" name="Rectangle 34">
              <a:extLst>
                <a:ext uri="{FF2B5EF4-FFF2-40B4-BE49-F238E27FC236}">
                  <a16:creationId xmlns:a16="http://schemas.microsoft.com/office/drawing/2014/main" id="{F5A77C51-0FD5-BB4A-A2B2-4AAD78C6AE60}"/>
                </a:ext>
              </a:extLst>
            </p:cNvPr>
            <p:cNvSpPr/>
            <p:nvPr userDrawn="1"/>
          </p:nvSpPr>
          <p:spPr>
            <a:xfrm>
              <a:off x="3683536" y="2383531"/>
              <a:ext cx="958469" cy="951084"/>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0DE54E2-CB72-F847-8628-F3C07D742592}"/>
                </a:ext>
              </a:extLst>
            </p:cNvPr>
            <p:cNvSpPr txBox="1"/>
            <p:nvPr userDrawn="1"/>
          </p:nvSpPr>
          <p:spPr>
            <a:xfrm>
              <a:off x="3606416" y="3397785"/>
              <a:ext cx="1849162" cy="400110"/>
            </a:xfrm>
            <a:prstGeom prst="rect">
              <a:avLst/>
            </a:prstGeom>
            <a:noFill/>
            <a:ln>
              <a:noFill/>
            </a:ln>
          </p:spPr>
          <p:txBody>
            <a:bodyPr wrap="square" rtlCol="0">
              <a:spAutoFit/>
            </a:bodyPr>
            <a:lstStyle/>
            <a:p>
              <a:r>
                <a:rPr lang="en-US" sz="1000"/>
                <a:t>2nd/Community Development</a:t>
              </a:r>
              <a:br>
                <a:rPr lang="en-US" sz="1000"/>
              </a:br>
              <a:r>
                <a:rPr lang="en-US" sz="1000"/>
                <a:t>RGB 120/162/47</a:t>
              </a:r>
            </a:p>
          </p:txBody>
        </p:sp>
      </p:grpSp>
      <p:grpSp>
        <p:nvGrpSpPr>
          <p:cNvPr id="3" name="Group 2">
            <a:extLst>
              <a:ext uri="{FF2B5EF4-FFF2-40B4-BE49-F238E27FC236}">
                <a16:creationId xmlns:a16="http://schemas.microsoft.com/office/drawing/2014/main" id="{CFF160E8-664B-6442-ADED-438170199106}"/>
              </a:ext>
            </a:extLst>
          </p:cNvPr>
          <p:cNvGrpSpPr/>
          <p:nvPr userDrawn="1"/>
        </p:nvGrpSpPr>
        <p:grpSpPr>
          <a:xfrm>
            <a:off x="5857759" y="2383531"/>
            <a:ext cx="1849162" cy="1414364"/>
            <a:chOff x="5857759" y="2383531"/>
            <a:chExt cx="1849162" cy="1414364"/>
          </a:xfrm>
        </p:grpSpPr>
        <p:sp>
          <p:nvSpPr>
            <p:cNvPr id="38" name="Rectangle 37">
              <a:extLst>
                <a:ext uri="{FF2B5EF4-FFF2-40B4-BE49-F238E27FC236}">
                  <a16:creationId xmlns:a16="http://schemas.microsoft.com/office/drawing/2014/main" id="{3E6CED8E-EA76-3048-9A6A-0D472B4A75D8}"/>
                </a:ext>
              </a:extLst>
            </p:cNvPr>
            <p:cNvSpPr/>
            <p:nvPr userDrawn="1"/>
          </p:nvSpPr>
          <p:spPr>
            <a:xfrm>
              <a:off x="5934879" y="2383531"/>
              <a:ext cx="958469" cy="951084"/>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A49F32E-E25A-AD4D-9764-173A6B079E9B}"/>
                </a:ext>
              </a:extLst>
            </p:cNvPr>
            <p:cNvSpPr txBox="1"/>
            <p:nvPr userDrawn="1"/>
          </p:nvSpPr>
          <p:spPr>
            <a:xfrm>
              <a:off x="5857759" y="3397785"/>
              <a:ext cx="1849162" cy="400110"/>
            </a:xfrm>
            <a:prstGeom prst="rect">
              <a:avLst/>
            </a:prstGeom>
            <a:noFill/>
          </p:spPr>
          <p:txBody>
            <a:bodyPr wrap="square" rtlCol="0">
              <a:spAutoFit/>
            </a:bodyPr>
            <a:lstStyle/>
            <a:p>
              <a:r>
                <a:rPr lang="en-US" sz="1000"/>
                <a:t>2nd/Transportation Services</a:t>
              </a:r>
              <a:br>
                <a:rPr lang="en-US" sz="1000"/>
              </a:br>
              <a:r>
                <a:rPr lang="en-US" sz="1000"/>
                <a:t>RGB 238/49/36</a:t>
              </a:r>
            </a:p>
          </p:txBody>
        </p:sp>
      </p:grpSp>
      <p:grpSp>
        <p:nvGrpSpPr>
          <p:cNvPr id="4" name="Group 3">
            <a:extLst>
              <a:ext uri="{FF2B5EF4-FFF2-40B4-BE49-F238E27FC236}">
                <a16:creationId xmlns:a16="http://schemas.microsoft.com/office/drawing/2014/main" id="{0B144E2E-1495-9641-883B-CF6D0A0D4711}"/>
              </a:ext>
            </a:extLst>
          </p:cNvPr>
          <p:cNvGrpSpPr/>
          <p:nvPr userDrawn="1"/>
        </p:nvGrpSpPr>
        <p:grpSpPr>
          <a:xfrm>
            <a:off x="8109102" y="2383531"/>
            <a:ext cx="1773718" cy="1414364"/>
            <a:chOff x="8109102" y="2383531"/>
            <a:chExt cx="1773718" cy="1414364"/>
          </a:xfrm>
        </p:grpSpPr>
        <p:sp>
          <p:nvSpPr>
            <p:cNvPr id="41" name="Rectangle 40">
              <a:extLst>
                <a:ext uri="{FF2B5EF4-FFF2-40B4-BE49-F238E27FC236}">
                  <a16:creationId xmlns:a16="http://schemas.microsoft.com/office/drawing/2014/main" id="{330DF7D8-7582-9D46-B93B-DC94E4E1E1C3}"/>
                </a:ext>
              </a:extLst>
            </p:cNvPr>
            <p:cNvSpPr/>
            <p:nvPr userDrawn="1"/>
          </p:nvSpPr>
          <p:spPr>
            <a:xfrm>
              <a:off x="8186222" y="2383531"/>
              <a:ext cx="958469" cy="95108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8CCFC84-83B7-CB4B-932E-71BDA57A79D4}"/>
                </a:ext>
              </a:extLst>
            </p:cNvPr>
            <p:cNvSpPr txBox="1"/>
            <p:nvPr userDrawn="1"/>
          </p:nvSpPr>
          <p:spPr>
            <a:xfrm>
              <a:off x="8109102" y="3397785"/>
              <a:ext cx="1773718" cy="400110"/>
            </a:xfrm>
            <a:prstGeom prst="rect">
              <a:avLst/>
            </a:prstGeom>
            <a:noFill/>
            <a:ln>
              <a:noFill/>
            </a:ln>
          </p:spPr>
          <p:txBody>
            <a:bodyPr wrap="square" rtlCol="0">
              <a:spAutoFit/>
            </a:bodyPr>
            <a:lstStyle/>
            <a:p>
              <a:r>
                <a:rPr lang="en-US" sz="1000"/>
                <a:t>2</a:t>
              </a:r>
              <a:r>
                <a:rPr lang="en-US" sz="1000" baseline="30000"/>
                <a:t>nd</a:t>
              </a:r>
              <a:r>
                <a:rPr lang="en-US" sz="1000"/>
                <a:t>/Environmental Services</a:t>
              </a:r>
              <a:br>
                <a:rPr lang="en-US" sz="1000"/>
              </a:br>
              <a:r>
                <a:rPr lang="en-US" sz="1000"/>
                <a:t>RGB 0/154/199</a:t>
              </a:r>
            </a:p>
          </p:txBody>
        </p:sp>
      </p:grpSp>
      <p:grpSp>
        <p:nvGrpSpPr>
          <p:cNvPr id="5" name="Group 4">
            <a:extLst>
              <a:ext uri="{FF2B5EF4-FFF2-40B4-BE49-F238E27FC236}">
                <a16:creationId xmlns:a16="http://schemas.microsoft.com/office/drawing/2014/main" id="{44174FC6-2FC5-7F4D-9906-EE6BBBDF449A}"/>
              </a:ext>
            </a:extLst>
          </p:cNvPr>
          <p:cNvGrpSpPr/>
          <p:nvPr userDrawn="1"/>
        </p:nvGrpSpPr>
        <p:grpSpPr>
          <a:xfrm>
            <a:off x="10360446" y="2383531"/>
            <a:ext cx="1344058" cy="1414364"/>
            <a:chOff x="10360446" y="2383531"/>
            <a:chExt cx="1344058" cy="1414364"/>
          </a:xfrm>
        </p:grpSpPr>
        <p:sp>
          <p:nvSpPr>
            <p:cNvPr id="43" name="Rectangle 42">
              <a:extLst>
                <a:ext uri="{FF2B5EF4-FFF2-40B4-BE49-F238E27FC236}">
                  <a16:creationId xmlns:a16="http://schemas.microsoft.com/office/drawing/2014/main" id="{6580C098-03E1-6B41-8527-0A720023AD87}"/>
                </a:ext>
              </a:extLst>
            </p:cNvPr>
            <p:cNvSpPr/>
            <p:nvPr userDrawn="1"/>
          </p:nvSpPr>
          <p:spPr>
            <a:xfrm>
              <a:off x="10437566" y="2383531"/>
              <a:ext cx="958469" cy="951084"/>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0C107A9-D888-3B42-92AC-69C0E1CD86B6}"/>
                </a:ext>
              </a:extLst>
            </p:cNvPr>
            <p:cNvSpPr txBox="1"/>
            <p:nvPr userDrawn="1"/>
          </p:nvSpPr>
          <p:spPr>
            <a:xfrm>
              <a:off x="10360446" y="3397785"/>
              <a:ext cx="1344058" cy="400110"/>
            </a:xfrm>
            <a:prstGeom prst="rect">
              <a:avLst/>
            </a:prstGeom>
            <a:noFill/>
          </p:spPr>
          <p:txBody>
            <a:bodyPr wrap="square" rtlCol="0">
              <a:spAutoFit/>
            </a:bodyPr>
            <a:lstStyle/>
            <a:p>
              <a:r>
                <a:rPr lang="en-US" sz="1000"/>
                <a:t>Black</a:t>
              </a:r>
              <a:br>
                <a:rPr lang="en-US" sz="1000"/>
              </a:br>
              <a:r>
                <a:rPr lang="en-US" sz="1000"/>
                <a:t>RGB 0/0/0</a:t>
              </a:r>
            </a:p>
          </p:txBody>
        </p:sp>
      </p:grpSp>
      <p:sp>
        <p:nvSpPr>
          <p:cNvPr id="45" name="TextBox 44">
            <a:extLst>
              <a:ext uri="{FF2B5EF4-FFF2-40B4-BE49-F238E27FC236}">
                <a16:creationId xmlns:a16="http://schemas.microsoft.com/office/drawing/2014/main" id="{6B4B3814-2F3E-934C-ACE2-156ADF48E56E}"/>
              </a:ext>
            </a:extLst>
          </p:cNvPr>
          <p:cNvSpPr txBox="1"/>
          <p:nvPr userDrawn="1"/>
        </p:nvSpPr>
        <p:spPr>
          <a:xfrm>
            <a:off x="1274399" y="1801460"/>
            <a:ext cx="8802477" cy="369332"/>
          </a:xfrm>
          <a:prstGeom prst="rect">
            <a:avLst/>
          </a:prstGeom>
          <a:noFill/>
        </p:spPr>
        <p:txBody>
          <a:bodyPr wrap="square" rtlCol="0">
            <a:spAutoFit/>
          </a:bodyPr>
          <a:lstStyle/>
          <a:p>
            <a:r>
              <a:rPr lang="en-US" b="1"/>
              <a:t> Brand Colors used</a:t>
            </a:r>
          </a:p>
        </p:txBody>
      </p:sp>
      <p:sp>
        <p:nvSpPr>
          <p:cNvPr id="46" name="TextBox 45">
            <a:extLst>
              <a:ext uri="{FF2B5EF4-FFF2-40B4-BE49-F238E27FC236}">
                <a16:creationId xmlns:a16="http://schemas.microsoft.com/office/drawing/2014/main" id="{54E07B9C-978C-A846-B8C6-8BE9C6253A70}"/>
              </a:ext>
            </a:extLst>
          </p:cNvPr>
          <p:cNvSpPr txBox="1"/>
          <p:nvPr userDrawn="1"/>
        </p:nvSpPr>
        <p:spPr>
          <a:xfrm>
            <a:off x="1344823" y="4016254"/>
            <a:ext cx="11024977" cy="369332"/>
          </a:xfrm>
          <a:prstGeom prst="rect">
            <a:avLst/>
          </a:prstGeom>
          <a:noFill/>
        </p:spPr>
        <p:txBody>
          <a:bodyPr wrap="square" rtlCol="0">
            <a:spAutoFit/>
          </a:bodyPr>
          <a:lstStyle/>
          <a:p>
            <a:r>
              <a:rPr lang="en-US" b="1"/>
              <a:t>Tints of these colors, including grey, appear in values of 100, 70, 50, 30 and 10%</a:t>
            </a:r>
          </a:p>
        </p:txBody>
      </p:sp>
      <p:sp>
        <p:nvSpPr>
          <p:cNvPr id="47" name="Rectangle 46">
            <a:extLst>
              <a:ext uri="{FF2B5EF4-FFF2-40B4-BE49-F238E27FC236}">
                <a16:creationId xmlns:a16="http://schemas.microsoft.com/office/drawing/2014/main" id="{7D8FEFA6-BA4C-8447-8D5F-F40583D6399F}"/>
              </a:ext>
            </a:extLst>
          </p:cNvPr>
          <p:cNvSpPr/>
          <p:nvPr userDrawn="1"/>
        </p:nvSpPr>
        <p:spPr>
          <a:xfrm>
            <a:off x="1469985" y="4479403"/>
            <a:ext cx="752354" cy="70605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B3490A0-A7B0-5340-AEF3-0403F086FA95}"/>
              </a:ext>
            </a:extLst>
          </p:cNvPr>
          <p:cNvSpPr/>
          <p:nvPr userDrawn="1"/>
        </p:nvSpPr>
        <p:spPr>
          <a:xfrm>
            <a:off x="1469985" y="5272269"/>
            <a:ext cx="752354" cy="706055"/>
          </a:xfrm>
          <a:prstGeom prst="rect">
            <a:avLst/>
          </a:prstGeom>
          <a:solidFill>
            <a:schemeClr val="accent1">
              <a:alpha val="4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3A27155-1C54-EF47-9C49-A0D046E27A70}"/>
              </a:ext>
            </a:extLst>
          </p:cNvPr>
          <p:cNvSpPr/>
          <p:nvPr userDrawn="1"/>
        </p:nvSpPr>
        <p:spPr>
          <a:xfrm>
            <a:off x="1469985" y="6065135"/>
            <a:ext cx="752354" cy="706055"/>
          </a:xfrm>
          <a:prstGeom prst="rect">
            <a:avLst/>
          </a:prstGeom>
          <a:solidFill>
            <a:schemeClr val="accent1">
              <a:alpha val="6995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72E7BFA-0931-8A41-9235-07DE28788073}"/>
              </a:ext>
            </a:extLst>
          </p:cNvPr>
          <p:cNvSpPr/>
          <p:nvPr userDrawn="1"/>
        </p:nvSpPr>
        <p:spPr>
          <a:xfrm>
            <a:off x="1469985" y="6858000"/>
            <a:ext cx="752354" cy="706055"/>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51CDDFF1-9B2E-9F48-BC85-4D9FC3E74D2F}"/>
              </a:ext>
            </a:extLst>
          </p:cNvPr>
          <p:cNvSpPr txBox="1"/>
          <p:nvPr userDrawn="1"/>
        </p:nvSpPr>
        <p:spPr>
          <a:xfrm>
            <a:off x="2326509" y="4687747"/>
            <a:ext cx="960699" cy="307777"/>
          </a:xfrm>
          <a:prstGeom prst="rect">
            <a:avLst/>
          </a:prstGeom>
          <a:noFill/>
        </p:spPr>
        <p:txBody>
          <a:bodyPr wrap="square" rtlCol="0">
            <a:spAutoFit/>
          </a:bodyPr>
          <a:lstStyle/>
          <a:p>
            <a:r>
              <a:rPr lang="en-US" sz="1400"/>
              <a:t>70%</a:t>
            </a:r>
          </a:p>
        </p:txBody>
      </p:sp>
      <p:sp>
        <p:nvSpPr>
          <p:cNvPr id="52" name="TextBox 51">
            <a:extLst>
              <a:ext uri="{FF2B5EF4-FFF2-40B4-BE49-F238E27FC236}">
                <a16:creationId xmlns:a16="http://schemas.microsoft.com/office/drawing/2014/main" id="{10E9160A-BC1C-FF42-AA0E-34EE4642B947}"/>
              </a:ext>
            </a:extLst>
          </p:cNvPr>
          <p:cNvSpPr txBox="1"/>
          <p:nvPr userDrawn="1"/>
        </p:nvSpPr>
        <p:spPr>
          <a:xfrm>
            <a:off x="2326509" y="5486400"/>
            <a:ext cx="960699" cy="307777"/>
          </a:xfrm>
          <a:prstGeom prst="rect">
            <a:avLst/>
          </a:prstGeom>
          <a:noFill/>
        </p:spPr>
        <p:txBody>
          <a:bodyPr wrap="square" rtlCol="0">
            <a:spAutoFit/>
          </a:bodyPr>
          <a:lstStyle/>
          <a:p>
            <a:r>
              <a:rPr lang="en-US" sz="1400"/>
              <a:t>50%</a:t>
            </a:r>
          </a:p>
        </p:txBody>
      </p:sp>
      <p:sp>
        <p:nvSpPr>
          <p:cNvPr id="53" name="TextBox 52">
            <a:extLst>
              <a:ext uri="{FF2B5EF4-FFF2-40B4-BE49-F238E27FC236}">
                <a16:creationId xmlns:a16="http://schemas.microsoft.com/office/drawing/2014/main" id="{669065AE-B355-0646-A8ED-9C93DCC05252}"/>
              </a:ext>
            </a:extLst>
          </p:cNvPr>
          <p:cNvSpPr txBox="1"/>
          <p:nvPr userDrawn="1"/>
        </p:nvSpPr>
        <p:spPr>
          <a:xfrm>
            <a:off x="2326509" y="6248400"/>
            <a:ext cx="960699" cy="307777"/>
          </a:xfrm>
          <a:prstGeom prst="rect">
            <a:avLst/>
          </a:prstGeom>
          <a:noFill/>
        </p:spPr>
        <p:txBody>
          <a:bodyPr wrap="square" rtlCol="0">
            <a:spAutoFit/>
          </a:bodyPr>
          <a:lstStyle/>
          <a:p>
            <a:r>
              <a:rPr lang="en-US" sz="1400"/>
              <a:t>30%</a:t>
            </a:r>
          </a:p>
        </p:txBody>
      </p:sp>
      <p:sp>
        <p:nvSpPr>
          <p:cNvPr id="54" name="TextBox 53">
            <a:extLst>
              <a:ext uri="{FF2B5EF4-FFF2-40B4-BE49-F238E27FC236}">
                <a16:creationId xmlns:a16="http://schemas.microsoft.com/office/drawing/2014/main" id="{1EFDE35F-4357-6047-A626-16A124D4DE8C}"/>
              </a:ext>
            </a:extLst>
          </p:cNvPr>
          <p:cNvSpPr txBox="1"/>
          <p:nvPr userDrawn="1"/>
        </p:nvSpPr>
        <p:spPr>
          <a:xfrm>
            <a:off x="2326509" y="7086600"/>
            <a:ext cx="960699" cy="307777"/>
          </a:xfrm>
          <a:prstGeom prst="rect">
            <a:avLst/>
          </a:prstGeom>
          <a:noFill/>
        </p:spPr>
        <p:txBody>
          <a:bodyPr wrap="square" rtlCol="0">
            <a:spAutoFit/>
          </a:bodyPr>
          <a:lstStyle/>
          <a:p>
            <a:r>
              <a:rPr lang="en-US" sz="1400"/>
              <a:t>10%</a:t>
            </a:r>
          </a:p>
        </p:txBody>
      </p:sp>
      <p:sp>
        <p:nvSpPr>
          <p:cNvPr id="55" name="Rectangle 54">
            <a:extLst>
              <a:ext uri="{FF2B5EF4-FFF2-40B4-BE49-F238E27FC236}">
                <a16:creationId xmlns:a16="http://schemas.microsoft.com/office/drawing/2014/main" id="{746834A9-742B-1148-8C63-1C6DAEA71064}"/>
              </a:ext>
            </a:extLst>
          </p:cNvPr>
          <p:cNvSpPr/>
          <p:nvPr userDrawn="1"/>
        </p:nvSpPr>
        <p:spPr>
          <a:xfrm>
            <a:off x="3733800" y="4479403"/>
            <a:ext cx="752354" cy="706055"/>
          </a:xfrm>
          <a:prstGeom prst="rect">
            <a:avLst/>
          </a:prstGeom>
          <a:solidFill>
            <a:srgbClr val="6CA4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EAFB9EB-ECAF-3041-8F7C-AEB6F2EDD3A4}"/>
              </a:ext>
            </a:extLst>
          </p:cNvPr>
          <p:cNvSpPr/>
          <p:nvPr userDrawn="1"/>
        </p:nvSpPr>
        <p:spPr>
          <a:xfrm>
            <a:off x="3733800" y="5272269"/>
            <a:ext cx="752354" cy="706055"/>
          </a:xfrm>
          <a:prstGeom prst="rect">
            <a:avLst/>
          </a:prstGeom>
          <a:solidFill>
            <a:srgbClr val="6CA400">
              <a:alpha val="495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FDF4681-089E-094D-8368-6CF3BB6444BE}"/>
              </a:ext>
            </a:extLst>
          </p:cNvPr>
          <p:cNvSpPr/>
          <p:nvPr userDrawn="1"/>
        </p:nvSpPr>
        <p:spPr>
          <a:xfrm>
            <a:off x="3733800" y="6065135"/>
            <a:ext cx="752354" cy="706055"/>
          </a:xfrm>
          <a:prstGeom prst="rect">
            <a:avLst/>
          </a:prstGeom>
          <a:solidFill>
            <a:srgbClr val="6CA400">
              <a:alpha val="699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A8D4D84-D921-1D46-ADEF-8D8F68685B99}"/>
              </a:ext>
            </a:extLst>
          </p:cNvPr>
          <p:cNvSpPr/>
          <p:nvPr userDrawn="1"/>
        </p:nvSpPr>
        <p:spPr>
          <a:xfrm>
            <a:off x="3733800" y="6858000"/>
            <a:ext cx="752354" cy="706055"/>
          </a:xfrm>
          <a:prstGeom prst="rect">
            <a:avLst/>
          </a:prstGeom>
          <a:solidFill>
            <a:srgbClr val="6CA4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50851845-8806-304F-9402-83BB44ABFF11}"/>
              </a:ext>
            </a:extLst>
          </p:cNvPr>
          <p:cNvSpPr txBox="1"/>
          <p:nvPr userDrawn="1"/>
        </p:nvSpPr>
        <p:spPr>
          <a:xfrm>
            <a:off x="4590324" y="4687747"/>
            <a:ext cx="960699" cy="307777"/>
          </a:xfrm>
          <a:prstGeom prst="rect">
            <a:avLst/>
          </a:prstGeom>
          <a:noFill/>
        </p:spPr>
        <p:txBody>
          <a:bodyPr wrap="square" rtlCol="0">
            <a:spAutoFit/>
          </a:bodyPr>
          <a:lstStyle/>
          <a:p>
            <a:r>
              <a:rPr lang="en-US" sz="1400"/>
              <a:t>70%</a:t>
            </a:r>
          </a:p>
        </p:txBody>
      </p:sp>
      <p:sp>
        <p:nvSpPr>
          <p:cNvPr id="60" name="TextBox 59">
            <a:extLst>
              <a:ext uri="{FF2B5EF4-FFF2-40B4-BE49-F238E27FC236}">
                <a16:creationId xmlns:a16="http://schemas.microsoft.com/office/drawing/2014/main" id="{95ADC30A-B80A-8D40-B391-F45BAA483A24}"/>
              </a:ext>
            </a:extLst>
          </p:cNvPr>
          <p:cNvSpPr txBox="1"/>
          <p:nvPr userDrawn="1"/>
        </p:nvSpPr>
        <p:spPr>
          <a:xfrm>
            <a:off x="4590324" y="5486400"/>
            <a:ext cx="960699" cy="307777"/>
          </a:xfrm>
          <a:prstGeom prst="rect">
            <a:avLst/>
          </a:prstGeom>
          <a:noFill/>
        </p:spPr>
        <p:txBody>
          <a:bodyPr wrap="square" rtlCol="0">
            <a:spAutoFit/>
          </a:bodyPr>
          <a:lstStyle/>
          <a:p>
            <a:r>
              <a:rPr lang="en-US" sz="1400"/>
              <a:t>50%</a:t>
            </a:r>
          </a:p>
        </p:txBody>
      </p:sp>
      <p:sp>
        <p:nvSpPr>
          <p:cNvPr id="61" name="TextBox 60">
            <a:extLst>
              <a:ext uri="{FF2B5EF4-FFF2-40B4-BE49-F238E27FC236}">
                <a16:creationId xmlns:a16="http://schemas.microsoft.com/office/drawing/2014/main" id="{21F87E05-C4DC-834E-8580-60A401D94BA3}"/>
              </a:ext>
            </a:extLst>
          </p:cNvPr>
          <p:cNvSpPr txBox="1"/>
          <p:nvPr userDrawn="1"/>
        </p:nvSpPr>
        <p:spPr>
          <a:xfrm>
            <a:off x="4590324" y="6248400"/>
            <a:ext cx="960699" cy="307777"/>
          </a:xfrm>
          <a:prstGeom prst="rect">
            <a:avLst/>
          </a:prstGeom>
          <a:noFill/>
        </p:spPr>
        <p:txBody>
          <a:bodyPr wrap="square" rtlCol="0">
            <a:spAutoFit/>
          </a:bodyPr>
          <a:lstStyle/>
          <a:p>
            <a:r>
              <a:rPr lang="en-US" sz="1400"/>
              <a:t>30%</a:t>
            </a:r>
          </a:p>
        </p:txBody>
      </p:sp>
      <p:sp>
        <p:nvSpPr>
          <p:cNvPr id="62" name="TextBox 61">
            <a:extLst>
              <a:ext uri="{FF2B5EF4-FFF2-40B4-BE49-F238E27FC236}">
                <a16:creationId xmlns:a16="http://schemas.microsoft.com/office/drawing/2014/main" id="{89FDB6A0-C04C-E24E-92DE-A5594523705F}"/>
              </a:ext>
            </a:extLst>
          </p:cNvPr>
          <p:cNvSpPr txBox="1"/>
          <p:nvPr userDrawn="1"/>
        </p:nvSpPr>
        <p:spPr>
          <a:xfrm>
            <a:off x="4590324" y="7086600"/>
            <a:ext cx="960699" cy="307777"/>
          </a:xfrm>
          <a:prstGeom prst="rect">
            <a:avLst/>
          </a:prstGeom>
          <a:noFill/>
        </p:spPr>
        <p:txBody>
          <a:bodyPr wrap="square" rtlCol="0">
            <a:spAutoFit/>
          </a:bodyPr>
          <a:lstStyle/>
          <a:p>
            <a:r>
              <a:rPr lang="en-US" sz="1400"/>
              <a:t>10%</a:t>
            </a:r>
          </a:p>
        </p:txBody>
      </p:sp>
      <p:sp>
        <p:nvSpPr>
          <p:cNvPr id="63" name="Rectangle 62">
            <a:extLst>
              <a:ext uri="{FF2B5EF4-FFF2-40B4-BE49-F238E27FC236}">
                <a16:creationId xmlns:a16="http://schemas.microsoft.com/office/drawing/2014/main" id="{39799637-B105-BF43-8CC8-F283AF1C8D2A}"/>
              </a:ext>
            </a:extLst>
          </p:cNvPr>
          <p:cNvSpPr/>
          <p:nvPr userDrawn="1"/>
        </p:nvSpPr>
        <p:spPr>
          <a:xfrm>
            <a:off x="5943600" y="4479403"/>
            <a:ext cx="752354" cy="706055"/>
          </a:xfrm>
          <a:prstGeom prst="rect">
            <a:avLst/>
          </a:prstGeom>
          <a:solidFill>
            <a:srgbClr val="EE312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6156A37-535F-4C4A-8D58-7E9244EE0DF2}"/>
              </a:ext>
            </a:extLst>
          </p:cNvPr>
          <p:cNvSpPr/>
          <p:nvPr userDrawn="1"/>
        </p:nvSpPr>
        <p:spPr>
          <a:xfrm>
            <a:off x="5943600" y="5272269"/>
            <a:ext cx="752354" cy="706055"/>
          </a:xfrm>
          <a:prstGeom prst="rect">
            <a:avLst/>
          </a:prstGeom>
          <a:solidFill>
            <a:srgbClr val="EE3126">
              <a:alpha val="495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462E924-651D-8744-9C8C-4DA905065076}"/>
              </a:ext>
            </a:extLst>
          </p:cNvPr>
          <p:cNvSpPr/>
          <p:nvPr userDrawn="1"/>
        </p:nvSpPr>
        <p:spPr>
          <a:xfrm>
            <a:off x="5943600" y="6065135"/>
            <a:ext cx="752354" cy="706055"/>
          </a:xfrm>
          <a:prstGeom prst="rect">
            <a:avLst/>
          </a:prstGeom>
          <a:solidFill>
            <a:srgbClr val="EE3126">
              <a:alpha val="699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09DDDA1-E3B5-5F43-A934-34C1E433A005}"/>
              </a:ext>
            </a:extLst>
          </p:cNvPr>
          <p:cNvSpPr/>
          <p:nvPr userDrawn="1"/>
        </p:nvSpPr>
        <p:spPr>
          <a:xfrm>
            <a:off x="5943600" y="6858000"/>
            <a:ext cx="752354" cy="706055"/>
          </a:xfrm>
          <a:prstGeom prst="rect">
            <a:avLst/>
          </a:prstGeom>
          <a:solidFill>
            <a:srgbClr val="EE312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D2EE29D9-BC15-2743-A0DC-E02C4398C5A5}"/>
              </a:ext>
            </a:extLst>
          </p:cNvPr>
          <p:cNvSpPr txBox="1"/>
          <p:nvPr userDrawn="1"/>
        </p:nvSpPr>
        <p:spPr>
          <a:xfrm>
            <a:off x="6800124" y="4687747"/>
            <a:ext cx="960699" cy="307777"/>
          </a:xfrm>
          <a:prstGeom prst="rect">
            <a:avLst/>
          </a:prstGeom>
          <a:noFill/>
        </p:spPr>
        <p:txBody>
          <a:bodyPr wrap="square" rtlCol="0">
            <a:spAutoFit/>
          </a:bodyPr>
          <a:lstStyle/>
          <a:p>
            <a:r>
              <a:rPr lang="en-US" sz="1400"/>
              <a:t>70%</a:t>
            </a:r>
          </a:p>
        </p:txBody>
      </p:sp>
      <p:sp>
        <p:nvSpPr>
          <p:cNvPr id="68" name="TextBox 67">
            <a:extLst>
              <a:ext uri="{FF2B5EF4-FFF2-40B4-BE49-F238E27FC236}">
                <a16:creationId xmlns:a16="http://schemas.microsoft.com/office/drawing/2014/main" id="{F3A39F63-BC51-9D4A-80DB-E95B9E34E80F}"/>
              </a:ext>
            </a:extLst>
          </p:cNvPr>
          <p:cNvSpPr txBox="1"/>
          <p:nvPr userDrawn="1"/>
        </p:nvSpPr>
        <p:spPr>
          <a:xfrm>
            <a:off x="6800124" y="5486400"/>
            <a:ext cx="960699" cy="307777"/>
          </a:xfrm>
          <a:prstGeom prst="rect">
            <a:avLst/>
          </a:prstGeom>
          <a:noFill/>
        </p:spPr>
        <p:txBody>
          <a:bodyPr wrap="square" rtlCol="0">
            <a:spAutoFit/>
          </a:bodyPr>
          <a:lstStyle/>
          <a:p>
            <a:r>
              <a:rPr lang="en-US" sz="1400"/>
              <a:t>50%</a:t>
            </a:r>
          </a:p>
        </p:txBody>
      </p:sp>
      <p:sp>
        <p:nvSpPr>
          <p:cNvPr id="69" name="TextBox 68">
            <a:extLst>
              <a:ext uri="{FF2B5EF4-FFF2-40B4-BE49-F238E27FC236}">
                <a16:creationId xmlns:a16="http://schemas.microsoft.com/office/drawing/2014/main" id="{91403D9B-EE14-7945-A277-606EC8C8D916}"/>
              </a:ext>
            </a:extLst>
          </p:cNvPr>
          <p:cNvSpPr txBox="1"/>
          <p:nvPr userDrawn="1"/>
        </p:nvSpPr>
        <p:spPr>
          <a:xfrm>
            <a:off x="6800124" y="6248400"/>
            <a:ext cx="960699" cy="307777"/>
          </a:xfrm>
          <a:prstGeom prst="rect">
            <a:avLst/>
          </a:prstGeom>
          <a:noFill/>
        </p:spPr>
        <p:txBody>
          <a:bodyPr wrap="square" rtlCol="0">
            <a:spAutoFit/>
          </a:bodyPr>
          <a:lstStyle/>
          <a:p>
            <a:r>
              <a:rPr lang="en-US" sz="1400"/>
              <a:t>30%</a:t>
            </a:r>
          </a:p>
        </p:txBody>
      </p:sp>
      <p:sp>
        <p:nvSpPr>
          <p:cNvPr id="70" name="TextBox 69">
            <a:extLst>
              <a:ext uri="{FF2B5EF4-FFF2-40B4-BE49-F238E27FC236}">
                <a16:creationId xmlns:a16="http://schemas.microsoft.com/office/drawing/2014/main" id="{52951CBF-31FD-2C4A-9EF5-A46B81994FBC}"/>
              </a:ext>
            </a:extLst>
          </p:cNvPr>
          <p:cNvSpPr txBox="1"/>
          <p:nvPr userDrawn="1"/>
        </p:nvSpPr>
        <p:spPr>
          <a:xfrm>
            <a:off x="6800124" y="7086600"/>
            <a:ext cx="960699" cy="307777"/>
          </a:xfrm>
          <a:prstGeom prst="rect">
            <a:avLst/>
          </a:prstGeom>
          <a:noFill/>
        </p:spPr>
        <p:txBody>
          <a:bodyPr wrap="square" rtlCol="0">
            <a:spAutoFit/>
          </a:bodyPr>
          <a:lstStyle/>
          <a:p>
            <a:r>
              <a:rPr lang="en-US" sz="1400"/>
              <a:t>10%</a:t>
            </a:r>
          </a:p>
        </p:txBody>
      </p:sp>
      <p:sp>
        <p:nvSpPr>
          <p:cNvPr id="71" name="Rectangle 70">
            <a:extLst>
              <a:ext uri="{FF2B5EF4-FFF2-40B4-BE49-F238E27FC236}">
                <a16:creationId xmlns:a16="http://schemas.microsoft.com/office/drawing/2014/main" id="{F6AD7C21-43A2-BE4E-94A9-333A98562245}"/>
              </a:ext>
            </a:extLst>
          </p:cNvPr>
          <p:cNvSpPr/>
          <p:nvPr userDrawn="1"/>
        </p:nvSpPr>
        <p:spPr>
          <a:xfrm>
            <a:off x="8229600" y="4479403"/>
            <a:ext cx="752354" cy="706055"/>
          </a:xfrm>
          <a:prstGeom prst="rect">
            <a:avLst/>
          </a:prstGeom>
          <a:solidFill>
            <a:srgbClr val="009AC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72A4B71E-28C4-D04B-99D8-77A64210A1AB}"/>
              </a:ext>
            </a:extLst>
          </p:cNvPr>
          <p:cNvSpPr/>
          <p:nvPr userDrawn="1"/>
        </p:nvSpPr>
        <p:spPr>
          <a:xfrm>
            <a:off x="8229600" y="5272269"/>
            <a:ext cx="752354" cy="706055"/>
          </a:xfrm>
          <a:prstGeom prst="rect">
            <a:avLst/>
          </a:prstGeom>
          <a:solidFill>
            <a:srgbClr val="009AC7">
              <a:alpha val="495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364C7C5-191D-1143-9421-051FC23A934C}"/>
              </a:ext>
            </a:extLst>
          </p:cNvPr>
          <p:cNvSpPr/>
          <p:nvPr userDrawn="1"/>
        </p:nvSpPr>
        <p:spPr>
          <a:xfrm>
            <a:off x="8229600" y="6065135"/>
            <a:ext cx="752354" cy="706055"/>
          </a:xfrm>
          <a:prstGeom prst="rect">
            <a:avLst/>
          </a:prstGeom>
          <a:solidFill>
            <a:srgbClr val="009AC7">
              <a:alpha val="699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12D6D71-3FC9-2642-9210-D1B5ABD24688}"/>
              </a:ext>
            </a:extLst>
          </p:cNvPr>
          <p:cNvSpPr/>
          <p:nvPr userDrawn="1"/>
        </p:nvSpPr>
        <p:spPr>
          <a:xfrm>
            <a:off x="8229600" y="6858000"/>
            <a:ext cx="752354" cy="706055"/>
          </a:xfrm>
          <a:prstGeom prst="rect">
            <a:avLst/>
          </a:prstGeom>
          <a:solidFill>
            <a:srgbClr val="009AC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7C145897-5AF3-4A45-8449-5E80B82B5BED}"/>
              </a:ext>
            </a:extLst>
          </p:cNvPr>
          <p:cNvSpPr txBox="1"/>
          <p:nvPr userDrawn="1"/>
        </p:nvSpPr>
        <p:spPr>
          <a:xfrm>
            <a:off x="9086124" y="4687747"/>
            <a:ext cx="960699" cy="307777"/>
          </a:xfrm>
          <a:prstGeom prst="rect">
            <a:avLst/>
          </a:prstGeom>
          <a:noFill/>
        </p:spPr>
        <p:txBody>
          <a:bodyPr wrap="square" rtlCol="0">
            <a:spAutoFit/>
          </a:bodyPr>
          <a:lstStyle/>
          <a:p>
            <a:r>
              <a:rPr lang="en-US" sz="1400"/>
              <a:t>70%</a:t>
            </a:r>
          </a:p>
        </p:txBody>
      </p:sp>
      <p:sp>
        <p:nvSpPr>
          <p:cNvPr id="76" name="TextBox 75">
            <a:extLst>
              <a:ext uri="{FF2B5EF4-FFF2-40B4-BE49-F238E27FC236}">
                <a16:creationId xmlns:a16="http://schemas.microsoft.com/office/drawing/2014/main" id="{E309F1BE-78D2-4F48-AD72-AE36A29B317C}"/>
              </a:ext>
            </a:extLst>
          </p:cNvPr>
          <p:cNvSpPr txBox="1"/>
          <p:nvPr userDrawn="1"/>
        </p:nvSpPr>
        <p:spPr>
          <a:xfrm>
            <a:off x="9086124" y="5486400"/>
            <a:ext cx="960699" cy="307777"/>
          </a:xfrm>
          <a:prstGeom prst="rect">
            <a:avLst/>
          </a:prstGeom>
          <a:noFill/>
        </p:spPr>
        <p:txBody>
          <a:bodyPr wrap="square" rtlCol="0">
            <a:spAutoFit/>
          </a:bodyPr>
          <a:lstStyle/>
          <a:p>
            <a:r>
              <a:rPr lang="en-US" sz="1400"/>
              <a:t>50%</a:t>
            </a:r>
          </a:p>
        </p:txBody>
      </p:sp>
      <p:sp>
        <p:nvSpPr>
          <p:cNvPr id="77" name="TextBox 76">
            <a:extLst>
              <a:ext uri="{FF2B5EF4-FFF2-40B4-BE49-F238E27FC236}">
                <a16:creationId xmlns:a16="http://schemas.microsoft.com/office/drawing/2014/main" id="{78685323-BC24-8840-B59C-5184D7C039F1}"/>
              </a:ext>
            </a:extLst>
          </p:cNvPr>
          <p:cNvSpPr txBox="1"/>
          <p:nvPr userDrawn="1"/>
        </p:nvSpPr>
        <p:spPr>
          <a:xfrm>
            <a:off x="9086124" y="6248400"/>
            <a:ext cx="960699" cy="307777"/>
          </a:xfrm>
          <a:prstGeom prst="rect">
            <a:avLst/>
          </a:prstGeom>
          <a:noFill/>
        </p:spPr>
        <p:txBody>
          <a:bodyPr wrap="square" rtlCol="0">
            <a:spAutoFit/>
          </a:bodyPr>
          <a:lstStyle/>
          <a:p>
            <a:r>
              <a:rPr lang="en-US" sz="1400"/>
              <a:t>30%</a:t>
            </a:r>
          </a:p>
        </p:txBody>
      </p:sp>
      <p:sp>
        <p:nvSpPr>
          <p:cNvPr id="78" name="TextBox 77">
            <a:extLst>
              <a:ext uri="{FF2B5EF4-FFF2-40B4-BE49-F238E27FC236}">
                <a16:creationId xmlns:a16="http://schemas.microsoft.com/office/drawing/2014/main" id="{290AC526-B8FD-D242-9BB7-3C9FE51B007E}"/>
              </a:ext>
            </a:extLst>
          </p:cNvPr>
          <p:cNvSpPr txBox="1"/>
          <p:nvPr userDrawn="1"/>
        </p:nvSpPr>
        <p:spPr>
          <a:xfrm>
            <a:off x="9086124" y="7086600"/>
            <a:ext cx="960699" cy="307777"/>
          </a:xfrm>
          <a:prstGeom prst="rect">
            <a:avLst/>
          </a:prstGeom>
          <a:noFill/>
        </p:spPr>
        <p:txBody>
          <a:bodyPr wrap="square" rtlCol="0">
            <a:spAutoFit/>
          </a:bodyPr>
          <a:lstStyle/>
          <a:p>
            <a:r>
              <a:rPr lang="en-US" sz="1400"/>
              <a:t>10%</a:t>
            </a:r>
          </a:p>
        </p:txBody>
      </p:sp>
      <p:sp>
        <p:nvSpPr>
          <p:cNvPr id="79" name="Rectangle 78">
            <a:extLst>
              <a:ext uri="{FF2B5EF4-FFF2-40B4-BE49-F238E27FC236}">
                <a16:creationId xmlns:a16="http://schemas.microsoft.com/office/drawing/2014/main" id="{858EC831-A39B-E345-A3CE-59A6424E8DF4}"/>
              </a:ext>
            </a:extLst>
          </p:cNvPr>
          <p:cNvSpPr/>
          <p:nvPr userDrawn="1"/>
        </p:nvSpPr>
        <p:spPr>
          <a:xfrm>
            <a:off x="10363200" y="4479403"/>
            <a:ext cx="752354" cy="706055"/>
          </a:xfrm>
          <a:prstGeom prst="rect">
            <a:avLst/>
          </a:prstGeom>
          <a:solidFill>
            <a:srgbClr val="0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4A61808-61BD-1042-A7EC-48051C1012CB}"/>
              </a:ext>
            </a:extLst>
          </p:cNvPr>
          <p:cNvSpPr/>
          <p:nvPr userDrawn="1"/>
        </p:nvSpPr>
        <p:spPr>
          <a:xfrm>
            <a:off x="10363200" y="5272269"/>
            <a:ext cx="752354" cy="706055"/>
          </a:xfrm>
          <a:prstGeom prst="rect">
            <a:avLst/>
          </a:prstGeom>
          <a:solidFill>
            <a:srgbClr val="000000">
              <a:alpha val="495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69EF382A-430A-DD40-B5A4-81BCD3F3287A}"/>
              </a:ext>
            </a:extLst>
          </p:cNvPr>
          <p:cNvSpPr/>
          <p:nvPr userDrawn="1"/>
        </p:nvSpPr>
        <p:spPr>
          <a:xfrm>
            <a:off x="10363200" y="6065135"/>
            <a:ext cx="752354" cy="706055"/>
          </a:xfrm>
          <a:prstGeom prst="rect">
            <a:avLst/>
          </a:prstGeom>
          <a:solidFill>
            <a:srgbClr val="000000">
              <a:alpha val="699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0800F2B0-3082-A642-AF00-A83787D6529A}"/>
              </a:ext>
            </a:extLst>
          </p:cNvPr>
          <p:cNvSpPr/>
          <p:nvPr userDrawn="1"/>
        </p:nvSpPr>
        <p:spPr>
          <a:xfrm>
            <a:off x="10363200" y="6858000"/>
            <a:ext cx="752354" cy="706055"/>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0C942036-30A6-7644-9B31-24E131C322AB}"/>
              </a:ext>
            </a:extLst>
          </p:cNvPr>
          <p:cNvSpPr txBox="1"/>
          <p:nvPr userDrawn="1"/>
        </p:nvSpPr>
        <p:spPr>
          <a:xfrm>
            <a:off x="11219724" y="4687747"/>
            <a:ext cx="960699" cy="307777"/>
          </a:xfrm>
          <a:prstGeom prst="rect">
            <a:avLst/>
          </a:prstGeom>
          <a:noFill/>
        </p:spPr>
        <p:txBody>
          <a:bodyPr wrap="square" rtlCol="0">
            <a:spAutoFit/>
          </a:bodyPr>
          <a:lstStyle/>
          <a:p>
            <a:r>
              <a:rPr lang="en-US" sz="1400"/>
              <a:t>70%</a:t>
            </a:r>
          </a:p>
        </p:txBody>
      </p:sp>
      <p:sp>
        <p:nvSpPr>
          <p:cNvPr id="84" name="TextBox 83">
            <a:extLst>
              <a:ext uri="{FF2B5EF4-FFF2-40B4-BE49-F238E27FC236}">
                <a16:creationId xmlns:a16="http://schemas.microsoft.com/office/drawing/2014/main" id="{AA43F737-F7D7-7043-A937-5E0043FAC6F6}"/>
              </a:ext>
            </a:extLst>
          </p:cNvPr>
          <p:cNvSpPr txBox="1"/>
          <p:nvPr userDrawn="1"/>
        </p:nvSpPr>
        <p:spPr>
          <a:xfrm>
            <a:off x="11219724" y="5486400"/>
            <a:ext cx="960699" cy="307777"/>
          </a:xfrm>
          <a:prstGeom prst="rect">
            <a:avLst/>
          </a:prstGeom>
          <a:noFill/>
        </p:spPr>
        <p:txBody>
          <a:bodyPr wrap="square" rtlCol="0">
            <a:spAutoFit/>
          </a:bodyPr>
          <a:lstStyle/>
          <a:p>
            <a:r>
              <a:rPr lang="en-US" sz="1400"/>
              <a:t>50%</a:t>
            </a:r>
          </a:p>
        </p:txBody>
      </p:sp>
      <p:sp>
        <p:nvSpPr>
          <p:cNvPr id="85" name="TextBox 84">
            <a:extLst>
              <a:ext uri="{FF2B5EF4-FFF2-40B4-BE49-F238E27FC236}">
                <a16:creationId xmlns:a16="http://schemas.microsoft.com/office/drawing/2014/main" id="{B0F95D14-3290-E34C-B7D1-46A3100E7D44}"/>
              </a:ext>
            </a:extLst>
          </p:cNvPr>
          <p:cNvSpPr txBox="1"/>
          <p:nvPr userDrawn="1"/>
        </p:nvSpPr>
        <p:spPr>
          <a:xfrm>
            <a:off x="11219724" y="6248400"/>
            <a:ext cx="960699" cy="307777"/>
          </a:xfrm>
          <a:prstGeom prst="rect">
            <a:avLst/>
          </a:prstGeom>
          <a:noFill/>
        </p:spPr>
        <p:txBody>
          <a:bodyPr wrap="square" rtlCol="0">
            <a:spAutoFit/>
          </a:bodyPr>
          <a:lstStyle/>
          <a:p>
            <a:r>
              <a:rPr lang="en-US" sz="1400"/>
              <a:t>30%</a:t>
            </a:r>
          </a:p>
        </p:txBody>
      </p:sp>
      <p:sp>
        <p:nvSpPr>
          <p:cNvPr id="86" name="TextBox 85">
            <a:extLst>
              <a:ext uri="{FF2B5EF4-FFF2-40B4-BE49-F238E27FC236}">
                <a16:creationId xmlns:a16="http://schemas.microsoft.com/office/drawing/2014/main" id="{F45F5F56-B7CF-AC41-A071-87069A9D26F4}"/>
              </a:ext>
            </a:extLst>
          </p:cNvPr>
          <p:cNvSpPr txBox="1"/>
          <p:nvPr userDrawn="1"/>
        </p:nvSpPr>
        <p:spPr>
          <a:xfrm>
            <a:off x="11219724" y="7086600"/>
            <a:ext cx="960699" cy="307777"/>
          </a:xfrm>
          <a:prstGeom prst="rect">
            <a:avLst/>
          </a:prstGeom>
          <a:noFill/>
        </p:spPr>
        <p:txBody>
          <a:bodyPr wrap="square" rtlCol="0">
            <a:spAutoFit/>
          </a:bodyPr>
          <a:lstStyle/>
          <a:p>
            <a:r>
              <a:rPr lang="en-US" sz="1400"/>
              <a:t>10%</a:t>
            </a:r>
          </a:p>
        </p:txBody>
      </p:sp>
      <p:grpSp>
        <p:nvGrpSpPr>
          <p:cNvPr id="116" name="Group 115">
            <a:extLst>
              <a:ext uri="{FF2B5EF4-FFF2-40B4-BE49-F238E27FC236}">
                <a16:creationId xmlns:a16="http://schemas.microsoft.com/office/drawing/2014/main" id="{3CB8F4F4-5E5B-7E42-B7C3-4D71A9AFE464}"/>
              </a:ext>
            </a:extLst>
          </p:cNvPr>
          <p:cNvGrpSpPr/>
          <p:nvPr userDrawn="1"/>
        </p:nvGrpSpPr>
        <p:grpSpPr>
          <a:xfrm>
            <a:off x="1355072" y="381597"/>
            <a:ext cx="10135543" cy="1128128"/>
            <a:chOff x="1302184" y="376535"/>
            <a:chExt cx="10135543" cy="1128128"/>
          </a:xfrm>
        </p:grpSpPr>
        <p:sp>
          <p:nvSpPr>
            <p:cNvPr id="117" name="TextBox 116">
              <a:extLst>
                <a:ext uri="{FF2B5EF4-FFF2-40B4-BE49-F238E27FC236}">
                  <a16:creationId xmlns:a16="http://schemas.microsoft.com/office/drawing/2014/main" id="{67DFE691-DEEC-6B4C-873D-2A19E4CBC4A0}"/>
                </a:ext>
              </a:extLst>
            </p:cNvPr>
            <p:cNvSpPr txBox="1"/>
            <p:nvPr userDrawn="1"/>
          </p:nvSpPr>
          <p:spPr>
            <a:xfrm>
              <a:off x="1302184" y="376535"/>
              <a:ext cx="2812616" cy="369332"/>
            </a:xfrm>
            <a:prstGeom prst="rect">
              <a:avLst/>
            </a:prstGeom>
            <a:noFill/>
          </p:spPr>
          <p:txBody>
            <a:bodyPr wrap="square" rtlCol="0">
              <a:spAutoFit/>
            </a:bodyPr>
            <a:lstStyle/>
            <a:p>
              <a:r>
                <a:rPr lang="en-US" b="1"/>
                <a:t>Theme Colors used</a:t>
              </a:r>
            </a:p>
          </p:txBody>
        </p:sp>
        <p:grpSp>
          <p:nvGrpSpPr>
            <p:cNvPr id="118" name="Group 117">
              <a:extLst>
                <a:ext uri="{FF2B5EF4-FFF2-40B4-BE49-F238E27FC236}">
                  <a16:creationId xmlns:a16="http://schemas.microsoft.com/office/drawing/2014/main" id="{43EE4717-4CD4-3148-A00F-A2DCA4B8C66A}"/>
                </a:ext>
              </a:extLst>
            </p:cNvPr>
            <p:cNvGrpSpPr/>
            <p:nvPr userDrawn="1"/>
          </p:nvGrpSpPr>
          <p:grpSpPr>
            <a:xfrm>
              <a:off x="1391103" y="836278"/>
              <a:ext cx="10046624" cy="668385"/>
              <a:chOff x="1391103" y="836278"/>
              <a:chExt cx="10046624" cy="668385"/>
            </a:xfrm>
          </p:grpSpPr>
          <p:sp>
            <p:nvSpPr>
              <p:cNvPr id="119" name="Rectangle 118">
                <a:extLst>
                  <a:ext uri="{FF2B5EF4-FFF2-40B4-BE49-F238E27FC236}">
                    <a16:creationId xmlns:a16="http://schemas.microsoft.com/office/drawing/2014/main" id="{ADA63F1A-9886-3140-A972-E24C81E66FC1}"/>
                  </a:ext>
                </a:extLst>
              </p:cNvPr>
              <p:cNvSpPr/>
              <p:nvPr/>
            </p:nvSpPr>
            <p:spPr>
              <a:xfrm>
                <a:off x="1491331" y="836278"/>
                <a:ext cx="623856"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153443BD-C4C8-3749-9B7E-C918115C41E6}"/>
                  </a:ext>
                </a:extLst>
              </p:cNvPr>
              <p:cNvSpPr/>
              <p:nvPr userDrawn="1"/>
            </p:nvSpPr>
            <p:spPr>
              <a:xfrm>
                <a:off x="2772711" y="836278"/>
                <a:ext cx="623856" cy="27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E6E6"/>
                  </a:solidFill>
                </a:endParaRPr>
              </a:p>
            </p:txBody>
          </p:sp>
          <p:sp>
            <p:nvSpPr>
              <p:cNvPr id="121" name="Rectangle 120">
                <a:extLst>
                  <a:ext uri="{FF2B5EF4-FFF2-40B4-BE49-F238E27FC236}">
                    <a16:creationId xmlns:a16="http://schemas.microsoft.com/office/drawing/2014/main" id="{B9C99180-0E21-B64A-954F-42B179C9A22D}"/>
                  </a:ext>
                </a:extLst>
              </p:cNvPr>
              <p:cNvSpPr/>
              <p:nvPr userDrawn="1"/>
            </p:nvSpPr>
            <p:spPr>
              <a:xfrm>
                <a:off x="4054091" y="836278"/>
                <a:ext cx="623856"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849D01B0-49C9-184E-AE63-420C7F533CD9}"/>
                  </a:ext>
                </a:extLst>
              </p:cNvPr>
              <p:cNvSpPr/>
              <p:nvPr userDrawn="1"/>
            </p:nvSpPr>
            <p:spPr>
              <a:xfrm>
                <a:off x="5335471" y="836278"/>
                <a:ext cx="623856"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B3900BB0-005D-CF41-8063-8A0286F91E17}"/>
                  </a:ext>
                </a:extLst>
              </p:cNvPr>
              <p:cNvSpPr/>
              <p:nvPr userDrawn="1"/>
            </p:nvSpPr>
            <p:spPr>
              <a:xfrm>
                <a:off x="6616851" y="836278"/>
                <a:ext cx="623856" cy="274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5E89A3CF-9F50-4C43-B664-90BB31BFED31}"/>
                  </a:ext>
                </a:extLst>
              </p:cNvPr>
              <p:cNvSpPr/>
              <p:nvPr userDrawn="1"/>
            </p:nvSpPr>
            <p:spPr>
              <a:xfrm>
                <a:off x="7898231" y="836278"/>
                <a:ext cx="623856" cy="274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5D5F0"/>
                  </a:solidFill>
                </a:endParaRPr>
              </a:p>
            </p:txBody>
          </p:sp>
          <p:sp>
            <p:nvSpPr>
              <p:cNvPr id="125" name="Rectangle 124">
                <a:extLst>
                  <a:ext uri="{FF2B5EF4-FFF2-40B4-BE49-F238E27FC236}">
                    <a16:creationId xmlns:a16="http://schemas.microsoft.com/office/drawing/2014/main" id="{EB986A4F-DD46-084D-8DEB-7EA9C74CAEAE}"/>
                  </a:ext>
                </a:extLst>
              </p:cNvPr>
              <p:cNvSpPr/>
              <p:nvPr userDrawn="1"/>
            </p:nvSpPr>
            <p:spPr>
              <a:xfrm>
                <a:off x="9179611" y="836278"/>
                <a:ext cx="623856" cy="274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7E7E"/>
                  </a:solidFill>
                </a:endParaRPr>
              </a:p>
            </p:txBody>
          </p:sp>
          <p:sp>
            <p:nvSpPr>
              <p:cNvPr id="126" name="Rectangle 125">
                <a:extLst>
                  <a:ext uri="{FF2B5EF4-FFF2-40B4-BE49-F238E27FC236}">
                    <a16:creationId xmlns:a16="http://schemas.microsoft.com/office/drawing/2014/main" id="{376F0CA8-A4A1-704C-8665-CFF450063FB9}"/>
                  </a:ext>
                </a:extLst>
              </p:cNvPr>
              <p:cNvSpPr/>
              <p:nvPr userDrawn="1"/>
            </p:nvSpPr>
            <p:spPr>
              <a:xfrm>
                <a:off x="10460988" y="836278"/>
                <a:ext cx="623856" cy="274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D4FD1B1F-1C81-C544-B055-EC4FAD14524F}"/>
                  </a:ext>
                </a:extLst>
              </p:cNvPr>
              <p:cNvSpPr/>
              <p:nvPr userDrawn="1"/>
            </p:nvSpPr>
            <p:spPr>
              <a:xfrm>
                <a:off x="1391103" y="1258442"/>
                <a:ext cx="990977" cy="246221"/>
              </a:xfrm>
              <a:prstGeom prst="rect">
                <a:avLst/>
              </a:prstGeom>
            </p:spPr>
            <p:txBody>
              <a:bodyPr wrap="none">
                <a:spAutoFit/>
              </a:bodyPr>
              <a:lstStyle/>
              <a:p>
                <a:r>
                  <a:rPr lang="en-US" sz="1000">
                    <a:solidFill>
                      <a:srgbClr val="373737"/>
                    </a:solidFill>
                  </a:rPr>
                  <a:t>RGB 55/55/55</a:t>
                </a:r>
              </a:p>
            </p:txBody>
          </p:sp>
          <p:sp>
            <p:nvSpPr>
              <p:cNvPr id="128" name="Rectangle 127">
                <a:extLst>
                  <a:ext uri="{FF2B5EF4-FFF2-40B4-BE49-F238E27FC236}">
                    <a16:creationId xmlns:a16="http://schemas.microsoft.com/office/drawing/2014/main" id="{6B84F46A-97EF-AC49-A5B7-E61F486F0DAC}"/>
                  </a:ext>
                </a:extLst>
              </p:cNvPr>
              <p:cNvSpPr/>
              <p:nvPr userDrawn="1"/>
            </p:nvSpPr>
            <p:spPr>
              <a:xfrm>
                <a:off x="2646696" y="1215565"/>
                <a:ext cx="1202573" cy="246221"/>
              </a:xfrm>
              <a:prstGeom prst="rect">
                <a:avLst/>
              </a:prstGeom>
            </p:spPr>
            <p:txBody>
              <a:bodyPr wrap="none">
                <a:spAutoFit/>
              </a:bodyPr>
              <a:lstStyle/>
              <a:p>
                <a:r>
                  <a:rPr lang="en-US" sz="1000">
                    <a:solidFill>
                      <a:srgbClr val="373737"/>
                    </a:solidFill>
                  </a:rPr>
                  <a:t>RGB 230/230/230</a:t>
                </a:r>
              </a:p>
            </p:txBody>
          </p:sp>
          <p:sp>
            <p:nvSpPr>
              <p:cNvPr id="129" name="Rectangle 128">
                <a:extLst>
                  <a:ext uri="{FF2B5EF4-FFF2-40B4-BE49-F238E27FC236}">
                    <a16:creationId xmlns:a16="http://schemas.microsoft.com/office/drawing/2014/main" id="{344DAD7E-CE9F-2B40-9040-09E0A6C07F53}"/>
                  </a:ext>
                </a:extLst>
              </p:cNvPr>
              <p:cNvSpPr/>
              <p:nvPr userDrawn="1"/>
            </p:nvSpPr>
            <p:spPr>
              <a:xfrm>
                <a:off x="3937845" y="1215565"/>
                <a:ext cx="990977" cy="246221"/>
              </a:xfrm>
              <a:prstGeom prst="rect">
                <a:avLst/>
              </a:prstGeom>
            </p:spPr>
            <p:txBody>
              <a:bodyPr wrap="none">
                <a:spAutoFit/>
              </a:bodyPr>
              <a:lstStyle/>
              <a:p>
                <a:r>
                  <a:rPr lang="en-US" sz="1000">
                    <a:solidFill>
                      <a:srgbClr val="373737"/>
                    </a:solidFill>
                  </a:rPr>
                  <a:t>RGB 0/93/170</a:t>
                </a:r>
              </a:p>
            </p:txBody>
          </p:sp>
          <p:sp>
            <p:nvSpPr>
              <p:cNvPr id="130" name="Rectangle 129">
                <a:extLst>
                  <a:ext uri="{FF2B5EF4-FFF2-40B4-BE49-F238E27FC236}">
                    <a16:creationId xmlns:a16="http://schemas.microsoft.com/office/drawing/2014/main" id="{F7294101-9481-FD40-B565-33E43C1E1CF4}"/>
                  </a:ext>
                </a:extLst>
              </p:cNvPr>
              <p:cNvSpPr/>
              <p:nvPr userDrawn="1"/>
            </p:nvSpPr>
            <p:spPr>
              <a:xfrm>
                <a:off x="5222664" y="1215565"/>
                <a:ext cx="1132041" cy="246221"/>
              </a:xfrm>
              <a:prstGeom prst="rect">
                <a:avLst/>
              </a:prstGeom>
            </p:spPr>
            <p:txBody>
              <a:bodyPr wrap="none">
                <a:spAutoFit/>
              </a:bodyPr>
              <a:lstStyle/>
              <a:p>
                <a:r>
                  <a:rPr lang="en-US" sz="1000">
                    <a:solidFill>
                      <a:srgbClr val="373737"/>
                    </a:solidFill>
                  </a:rPr>
                  <a:t>RGB 120/162/47</a:t>
                </a:r>
              </a:p>
            </p:txBody>
          </p:sp>
          <p:sp>
            <p:nvSpPr>
              <p:cNvPr id="131" name="Rectangle 130">
                <a:extLst>
                  <a:ext uri="{FF2B5EF4-FFF2-40B4-BE49-F238E27FC236}">
                    <a16:creationId xmlns:a16="http://schemas.microsoft.com/office/drawing/2014/main" id="{7592A2A5-C4F8-8A4C-889C-E2862E6971EA}"/>
                  </a:ext>
                </a:extLst>
              </p:cNvPr>
              <p:cNvSpPr/>
              <p:nvPr userDrawn="1"/>
            </p:nvSpPr>
            <p:spPr>
              <a:xfrm>
                <a:off x="6493645" y="1215565"/>
                <a:ext cx="1061509" cy="246221"/>
              </a:xfrm>
              <a:prstGeom prst="rect">
                <a:avLst/>
              </a:prstGeom>
            </p:spPr>
            <p:txBody>
              <a:bodyPr wrap="none">
                <a:spAutoFit/>
              </a:bodyPr>
              <a:lstStyle/>
              <a:p>
                <a:r>
                  <a:rPr lang="en-US" sz="1000">
                    <a:solidFill>
                      <a:srgbClr val="373737"/>
                    </a:solidFill>
                  </a:rPr>
                  <a:t>RGB 238/49/36</a:t>
                </a:r>
              </a:p>
            </p:txBody>
          </p:sp>
          <p:sp>
            <p:nvSpPr>
              <p:cNvPr id="132" name="Rectangle 131">
                <a:extLst>
                  <a:ext uri="{FF2B5EF4-FFF2-40B4-BE49-F238E27FC236}">
                    <a16:creationId xmlns:a16="http://schemas.microsoft.com/office/drawing/2014/main" id="{A8FA9077-861E-5A4A-B02B-4692F24C201B}"/>
                  </a:ext>
                </a:extLst>
              </p:cNvPr>
              <p:cNvSpPr/>
              <p:nvPr userDrawn="1"/>
            </p:nvSpPr>
            <p:spPr>
              <a:xfrm>
                <a:off x="7779271" y="1215565"/>
                <a:ext cx="1202573" cy="246221"/>
              </a:xfrm>
              <a:prstGeom prst="rect">
                <a:avLst/>
              </a:prstGeom>
            </p:spPr>
            <p:txBody>
              <a:bodyPr wrap="none">
                <a:spAutoFit/>
              </a:bodyPr>
              <a:lstStyle/>
              <a:p>
                <a:r>
                  <a:rPr lang="en-US" sz="1000">
                    <a:solidFill>
                      <a:srgbClr val="373737"/>
                    </a:solidFill>
                  </a:rPr>
                  <a:t>RGB 181/213/240</a:t>
                </a:r>
              </a:p>
            </p:txBody>
          </p:sp>
          <p:sp>
            <p:nvSpPr>
              <p:cNvPr id="133" name="Rectangle 132">
                <a:extLst>
                  <a:ext uri="{FF2B5EF4-FFF2-40B4-BE49-F238E27FC236}">
                    <a16:creationId xmlns:a16="http://schemas.microsoft.com/office/drawing/2014/main" id="{5D2E7425-31D5-284D-B5A5-185047714523}"/>
                  </a:ext>
                </a:extLst>
              </p:cNvPr>
              <p:cNvSpPr/>
              <p:nvPr userDrawn="1"/>
            </p:nvSpPr>
            <p:spPr>
              <a:xfrm>
                <a:off x="9059288" y="1215565"/>
                <a:ext cx="1202573" cy="246221"/>
              </a:xfrm>
              <a:prstGeom prst="rect">
                <a:avLst/>
              </a:prstGeom>
            </p:spPr>
            <p:txBody>
              <a:bodyPr wrap="none">
                <a:spAutoFit/>
              </a:bodyPr>
              <a:lstStyle/>
              <a:p>
                <a:r>
                  <a:rPr lang="en-US" sz="1000">
                    <a:solidFill>
                      <a:srgbClr val="373737"/>
                    </a:solidFill>
                  </a:rPr>
                  <a:t>RGB 126/126/126</a:t>
                </a:r>
              </a:p>
            </p:txBody>
          </p:sp>
          <p:sp>
            <p:nvSpPr>
              <p:cNvPr id="134" name="Rectangle 133">
                <a:extLst>
                  <a:ext uri="{FF2B5EF4-FFF2-40B4-BE49-F238E27FC236}">
                    <a16:creationId xmlns:a16="http://schemas.microsoft.com/office/drawing/2014/main" id="{E5C11487-4265-6C4F-9B24-0A0F29D4C082}"/>
                  </a:ext>
                </a:extLst>
              </p:cNvPr>
              <p:cNvSpPr/>
              <p:nvPr userDrawn="1"/>
            </p:nvSpPr>
            <p:spPr>
              <a:xfrm>
                <a:off x="10376218" y="1215565"/>
                <a:ext cx="1061509" cy="246221"/>
              </a:xfrm>
              <a:prstGeom prst="rect">
                <a:avLst/>
              </a:prstGeom>
            </p:spPr>
            <p:txBody>
              <a:bodyPr wrap="none">
                <a:spAutoFit/>
              </a:bodyPr>
              <a:lstStyle/>
              <a:p>
                <a:r>
                  <a:rPr lang="en-US" sz="1000">
                    <a:solidFill>
                      <a:srgbClr val="373737"/>
                    </a:solidFill>
                  </a:rPr>
                  <a:t>RGB 0/154/199</a:t>
                </a:r>
              </a:p>
            </p:txBody>
          </p:sp>
        </p:grpSp>
      </p:grpSp>
    </p:spTree>
    <p:extLst>
      <p:ext uri="{BB962C8B-B14F-4D97-AF65-F5344CB8AC3E}">
        <p14:creationId xmlns:p14="http://schemas.microsoft.com/office/powerpoint/2010/main" val="1952839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Number Layout">
    <p:spTree>
      <p:nvGrpSpPr>
        <p:cNvPr id="1" name=""/>
        <p:cNvGrpSpPr/>
        <p:nvPr/>
      </p:nvGrpSpPr>
      <p:grpSpPr>
        <a:xfrm>
          <a:off x="0" y="0"/>
          <a:ext cx="0" cy="0"/>
          <a:chOff x="0" y="0"/>
          <a:chExt cx="0" cy="0"/>
        </a:xfrm>
      </p:grpSpPr>
      <p:pic>
        <p:nvPicPr>
          <p:cNvPr id="25" name="Picture 24" descr="A bridge over a river.&#10;">
            <a:extLst>
              <a:ext uri="{FF2B5EF4-FFF2-40B4-BE49-F238E27FC236}">
                <a16:creationId xmlns:a16="http://schemas.microsoft.com/office/drawing/2014/main" id="{A9569DC6-E2FC-794C-8562-A7208A9C5B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06824"/>
            <a:ext cx="3106271" cy="7422776"/>
          </a:xfrm>
          <a:prstGeom prst="rect">
            <a:avLst/>
          </a:prstGeom>
        </p:spPr>
      </p:pic>
      <p:sp>
        <p:nvSpPr>
          <p:cNvPr id="15" name="Rectangle 14">
            <a:extLst>
              <a:ext uri="{FF2B5EF4-FFF2-40B4-BE49-F238E27FC236}">
                <a16:creationId xmlns:a16="http://schemas.microsoft.com/office/drawing/2014/main" id="{E49BA62F-022E-493C-8797-5223B44BEF3C}"/>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3" name="Rectangle 2">
            <a:extLst>
              <a:ext uri="{FF2B5EF4-FFF2-40B4-BE49-F238E27FC236}">
                <a16:creationId xmlns:a16="http://schemas.microsoft.com/office/drawing/2014/main" id="{D008D856-A33F-B148-9E17-5B372B40EB05}"/>
              </a:ext>
            </a:extLst>
          </p:cNvPr>
          <p:cNvSpPr/>
          <p:nvPr/>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Rectangle 3">
            <a:extLst>
              <a:ext uri="{FF2B5EF4-FFF2-40B4-BE49-F238E27FC236}">
                <a16:creationId xmlns:a16="http://schemas.microsoft.com/office/drawing/2014/main" id="{5C3601EB-AF3F-0D45-BEC4-90BBB5E0AFE4}"/>
              </a:ext>
              <a:ext uri="{C183D7F6-B498-43B3-948B-1728B52AA6E4}">
                <adec:decorative xmlns:adec="http://schemas.microsoft.com/office/drawing/2017/decorative" val="1"/>
              </a:ext>
            </a:extLst>
          </p:cNvPr>
          <p:cNvSpPr/>
          <p:nvPr/>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5" name="Picture 4">
            <a:extLst>
              <a:ext uri="{FF2B5EF4-FFF2-40B4-BE49-F238E27FC236}">
                <a16:creationId xmlns:a16="http://schemas.microsoft.com/office/drawing/2014/main" id="{78AB2844-3DA3-624C-A4EA-EF788DB65B9C}"/>
              </a:ext>
              <a:ext uri="{C183D7F6-B498-43B3-948B-1728B52AA6E4}">
                <adec:decorative xmlns:adec="http://schemas.microsoft.com/office/drawing/2017/decorative" val="1"/>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6" name="Text Placeholder 12">
            <a:extLst>
              <a:ext uri="{FF2B5EF4-FFF2-40B4-BE49-F238E27FC236}">
                <a16:creationId xmlns:a16="http://schemas.microsoft.com/office/drawing/2014/main" id="{E9D6FD54-8A66-1A41-8FE2-FE1A7F19DE79}"/>
              </a:ext>
            </a:extLst>
          </p:cNvPr>
          <p:cNvSpPr>
            <a:spLocks noGrp="1"/>
          </p:cNvSpPr>
          <p:nvPr>
            <p:ph type="body" sz="quarter" idx="10" hasCustomPrompt="1"/>
          </p:nvPr>
        </p:nvSpPr>
        <p:spPr>
          <a:xfrm>
            <a:off x="914400" y="383723"/>
            <a:ext cx="11430000" cy="1228725"/>
          </a:xfrm>
        </p:spPr>
        <p:txBody>
          <a:bodyPr anchor="b"/>
          <a:lstStyle>
            <a:lvl1pPr marL="0" indent="0">
              <a:buFontTx/>
              <a:buNone/>
              <a:defRPr sz="4800" b="1" i="0">
                <a:solidFill>
                  <a:schemeClr val="bg1"/>
                </a:solidFill>
                <a:latin typeface="Arial" panose="020B0604020202020204" pitchFamily="34" charset="0"/>
                <a:cs typeface="Arial" panose="020B0604020202020204" pitchFamily="34" charset="0"/>
              </a:defRPr>
            </a:lvl1pPr>
            <a:lvl2pPr>
              <a:defRPr sz="4800" b="1" i="0">
                <a:solidFill>
                  <a:schemeClr val="bg1"/>
                </a:solidFill>
                <a:latin typeface="Arial" panose="020B0604020202020204" pitchFamily="34" charset="0"/>
                <a:cs typeface="Arial" panose="020B0604020202020204" pitchFamily="34" charset="0"/>
              </a:defRPr>
            </a:lvl2pPr>
            <a:lvl3pPr>
              <a:defRPr sz="4800" b="1" i="0">
                <a:solidFill>
                  <a:schemeClr val="bg1"/>
                </a:solidFill>
                <a:latin typeface="Arial" panose="020B0604020202020204" pitchFamily="34" charset="0"/>
                <a:cs typeface="Arial" panose="020B0604020202020204" pitchFamily="34" charset="0"/>
              </a:defRPr>
            </a:lvl3pPr>
            <a:lvl4pPr>
              <a:defRPr sz="4800" b="1" i="0">
                <a:solidFill>
                  <a:schemeClr val="bg1"/>
                </a:solidFill>
                <a:latin typeface="Arial" panose="020B0604020202020204" pitchFamily="34" charset="0"/>
                <a:cs typeface="Arial" panose="020B0604020202020204" pitchFamily="34" charset="0"/>
              </a:defRPr>
            </a:lvl4pPr>
            <a:lvl5pPr>
              <a:defRPr sz="4800" b="1" i="0">
                <a:solidFill>
                  <a:schemeClr val="bg1"/>
                </a:solidFill>
                <a:latin typeface="Arial" panose="020B0604020202020204" pitchFamily="34" charset="0"/>
                <a:cs typeface="Arial" panose="020B0604020202020204" pitchFamily="34" charset="0"/>
              </a:defRPr>
            </a:lvl5pPr>
          </a:lstStyle>
          <a:p>
            <a:pPr lvl="0"/>
            <a:r>
              <a:rPr lang="en-US"/>
              <a:t>Slide title to go here</a:t>
            </a:r>
          </a:p>
        </p:txBody>
      </p:sp>
      <p:sp>
        <p:nvSpPr>
          <p:cNvPr id="7" name="Rectangle 6">
            <a:extLst>
              <a:ext uri="{FF2B5EF4-FFF2-40B4-BE49-F238E27FC236}">
                <a16:creationId xmlns:a16="http://schemas.microsoft.com/office/drawing/2014/main" id="{110D0A44-501F-D940-81F0-287C61871EA9}"/>
              </a:ext>
              <a:ext uri="{C183D7F6-B498-43B3-948B-1728B52AA6E4}">
                <adec:decorative xmlns:adec="http://schemas.microsoft.com/office/drawing/2017/decorative" val="1"/>
              </a:ext>
            </a:extLst>
          </p:cNvPr>
          <p:cNvSpPr/>
          <p:nvPr/>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8" name="TextBox 7">
            <a:extLst>
              <a:ext uri="{FF2B5EF4-FFF2-40B4-BE49-F238E27FC236}">
                <a16:creationId xmlns:a16="http://schemas.microsoft.com/office/drawing/2014/main" id="{A9EA4189-6EFD-5B46-BDEB-D7BA039C95E4}"/>
              </a:ext>
            </a:extLst>
          </p:cNvPr>
          <p:cNvSpPr txBox="1"/>
          <p:nvPr/>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C1B09D8-6387-0746-827F-BECA47C94032}"/>
              </a:ext>
              <a:ext uri="{C183D7F6-B498-43B3-948B-1728B52AA6E4}">
                <adec:decorative xmlns:adec="http://schemas.microsoft.com/office/drawing/2017/decorative" val="1"/>
              </a:ext>
            </a:extLst>
          </p:cNvPr>
          <p:cNvSpPr txBox="1"/>
          <p:nvPr/>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0" name="Text Placeholder 23">
            <a:extLst>
              <a:ext uri="{FF2B5EF4-FFF2-40B4-BE49-F238E27FC236}">
                <a16:creationId xmlns:a16="http://schemas.microsoft.com/office/drawing/2014/main" id="{D9E1CB86-2424-AF46-B0B1-778B10B1FAAB}"/>
              </a:ext>
            </a:extLst>
          </p:cNvPr>
          <p:cNvSpPr>
            <a:spLocks noGrp="1"/>
          </p:cNvSpPr>
          <p:nvPr>
            <p:ph type="body" sz="quarter" idx="11"/>
          </p:nvPr>
        </p:nvSpPr>
        <p:spPr>
          <a:xfrm>
            <a:off x="5178611" y="2230089"/>
            <a:ext cx="6510916" cy="585788"/>
          </a:xfrm>
        </p:spPr>
        <p:txBody>
          <a:bodyPr/>
          <a:lstStyle>
            <a:lvl1pPr marL="0" indent="0">
              <a:buFontTx/>
              <a:buNone/>
              <a:defRPr sz="2400" b="1" i="0">
                <a:solidFill>
                  <a:srgbClr val="005DAA"/>
                </a:solidFill>
                <a:latin typeface="Arial" panose="020B0604020202020204" pitchFamily="34" charset="0"/>
                <a:cs typeface="Arial" panose="020B0604020202020204" pitchFamily="34" charset="0"/>
              </a:defRPr>
            </a:lvl1pPr>
          </a:lstStyle>
          <a:p>
            <a:pPr lvl="0"/>
            <a:endParaRPr lang="en-US"/>
          </a:p>
        </p:txBody>
      </p:sp>
      <p:sp>
        <p:nvSpPr>
          <p:cNvPr id="11" name="Text Placeholder 25">
            <a:extLst>
              <a:ext uri="{FF2B5EF4-FFF2-40B4-BE49-F238E27FC236}">
                <a16:creationId xmlns:a16="http://schemas.microsoft.com/office/drawing/2014/main" id="{F04E3B83-0CF3-1D41-BD27-49C246AB4CB1}"/>
              </a:ext>
            </a:extLst>
          </p:cNvPr>
          <p:cNvSpPr>
            <a:spLocks noGrp="1"/>
          </p:cNvSpPr>
          <p:nvPr>
            <p:ph type="body" sz="quarter" idx="12" hasCustomPrompt="1"/>
          </p:nvPr>
        </p:nvSpPr>
        <p:spPr>
          <a:xfrm>
            <a:off x="5178611" y="2932740"/>
            <a:ext cx="6510916" cy="1086369"/>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Body copy</a:t>
            </a:r>
          </a:p>
          <a:p>
            <a:pPr lvl="0"/>
            <a:endParaRPr lang="en-US"/>
          </a:p>
        </p:txBody>
      </p:sp>
      <p:sp>
        <p:nvSpPr>
          <p:cNvPr id="12" name="Rectangle 11">
            <a:extLst>
              <a:ext uri="{FF2B5EF4-FFF2-40B4-BE49-F238E27FC236}">
                <a16:creationId xmlns:a16="http://schemas.microsoft.com/office/drawing/2014/main" id="{42D28FB1-21B5-154C-AC9E-909A353220D4}"/>
              </a:ext>
              <a:ext uri="{C183D7F6-B498-43B3-948B-1728B52AA6E4}">
                <adec:decorative xmlns:adec="http://schemas.microsoft.com/office/drawing/2017/decorative" val="1"/>
              </a:ext>
            </a:extLst>
          </p:cNvPr>
          <p:cNvSpPr/>
          <p:nvPr/>
        </p:nvSpPr>
        <p:spPr>
          <a:xfrm>
            <a:off x="0" y="0"/>
            <a:ext cx="326571" cy="326571"/>
          </a:xfrm>
          <a:prstGeom prst="rect">
            <a:avLst/>
          </a:prstGeom>
          <a:solidFill>
            <a:srgbClr val="9D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4" name="Rectangle 13">
            <a:extLst>
              <a:ext uri="{FF2B5EF4-FFF2-40B4-BE49-F238E27FC236}">
                <a16:creationId xmlns:a16="http://schemas.microsoft.com/office/drawing/2014/main" id="{65FDAB5E-6E09-4803-A039-C4AC4BC2770E}"/>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6" name="Picture 15">
            <a:extLst>
              <a:ext uri="{FF2B5EF4-FFF2-40B4-BE49-F238E27FC236}">
                <a16:creationId xmlns:a16="http://schemas.microsoft.com/office/drawing/2014/main" id="{224C52C2-FFD9-4F2A-B271-D6A71B0ADC0A}"/>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17" name="Rectangle 16">
            <a:extLst>
              <a:ext uri="{FF2B5EF4-FFF2-40B4-BE49-F238E27FC236}">
                <a16:creationId xmlns:a16="http://schemas.microsoft.com/office/drawing/2014/main" id="{EE29A559-0B11-43B8-9D20-D658E5F0EE7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CC231721-47A5-4EAD-8449-AE3BA8FE2DC5}"/>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B2F6E7E-C733-4351-B9D8-52A605397572}"/>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0" name="Rectangle 19">
            <a:extLst>
              <a:ext uri="{FF2B5EF4-FFF2-40B4-BE49-F238E27FC236}">
                <a16:creationId xmlns:a16="http://schemas.microsoft.com/office/drawing/2014/main" id="{B83635F1-F2F6-46BB-AD31-17C811997753}"/>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3" name="Text Placeholder 23">
            <a:extLst>
              <a:ext uri="{FF2B5EF4-FFF2-40B4-BE49-F238E27FC236}">
                <a16:creationId xmlns:a16="http://schemas.microsoft.com/office/drawing/2014/main" id="{6F8D02ED-14D6-194C-B560-FB5737501E65}"/>
              </a:ext>
            </a:extLst>
          </p:cNvPr>
          <p:cNvSpPr>
            <a:spLocks noGrp="1"/>
          </p:cNvSpPr>
          <p:nvPr>
            <p:ph type="body" sz="quarter" idx="13"/>
          </p:nvPr>
        </p:nvSpPr>
        <p:spPr>
          <a:xfrm>
            <a:off x="5178611" y="4604692"/>
            <a:ext cx="6510916" cy="585788"/>
          </a:xfrm>
        </p:spPr>
        <p:txBody>
          <a:bodyPr/>
          <a:lstStyle>
            <a:lvl1pPr marL="0" indent="0">
              <a:buFontTx/>
              <a:buNone/>
              <a:defRPr sz="2400" b="1" i="0">
                <a:solidFill>
                  <a:srgbClr val="005DAA"/>
                </a:solidFill>
                <a:latin typeface="Arial" panose="020B0604020202020204" pitchFamily="34" charset="0"/>
                <a:cs typeface="Arial" panose="020B0604020202020204" pitchFamily="34" charset="0"/>
              </a:defRPr>
            </a:lvl1pPr>
          </a:lstStyle>
          <a:p>
            <a:pPr lvl="0"/>
            <a:endParaRPr lang="en-US"/>
          </a:p>
        </p:txBody>
      </p:sp>
      <p:sp>
        <p:nvSpPr>
          <p:cNvPr id="24" name="Text Placeholder 25">
            <a:extLst>
              <a:ext uri="{FF2B5EF4-FFF2-40B4-BE49-F238E27FC236}">
                <a16:creationId xmlns:a16="http://schemas.microsoft.com/office/drawing/2014/main" id="{E1FEA26E-CDC4-014D-9DF5-B5E866FC14CF}"/>
              </a:ext>
            </a:extLst>
          </p:cNvPr>
          <p:cNvSpPr>
            <a:spLocks noGrp="1"/>
          </p:cNvSpPr>
          <p:nvPr>
            <p:ph type="body" sz="quarter" idx="14" hasCustomPrompt="1"/>
          </p:nvPr>
        </p:nvSpPr>
        <p:spPr>
          <a:xfrm>
            <a:off x="5178611" y="5307343"/>
            <a:ext cx="6510916" cy="1086369"/>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Body copy</a:t>
            </a:r>
          </a:p>
          <a:p>
            <a:pPr lvl="0"/>
            <a:endParaRPr lang="en-US"/>
          </a:p>
          <a:p>
            <a:pPr lvl="0"/>
            <a:endParaRPr lang="en-US"/>
          </a:p>
        </p:txBody>
      </p:sp>
      <p:sp>
        <p:nvSpPr>
          <p:cNvPr id="34" name="Text Placeholder 33">
            <a:extLst>
              <a:ext uri="{FF2B5EF4-FFF2-40B4-BE49-F238E27FC236}">
                <a16:creationId xmlns:a16="http://schemas.microsoft.com/office/drawing/2014/main" id="{8E762F69-0C7C-5A41-B718-385D87DE9A5C}"/>
              </a:ext>
            </a:extLst>
          </p:cNvPr>
          <p:cNvSpPr>
            <a:spLocks noGrp="1"/>
          </p:cNvSpPr>
          <p:nvPr>
            <p:ph type="body" sz="quarter" idx="15" hasCustomPrompt="1"/>
          </p:nvPr>
        </p:nvSpPr>
        <p:spPr>
          <a:xfrm>
            <a:off x="3550910" y="2230089"/>
            <a:ext cx="1371600" cy="1019175"/>
          </a:xfrm>
        </p:spPr>
        <p:txBody>
          <a:bodyPr>
            <a:noAutofit/>
          </a:bodyPr>
          <a:lstStyle>
            <a:lvl1pPr marL="0" indent="0">
              <a:buNone/>
              <a:defRPr sz="7200" b="1"/>
            </a:lvl1pPr>
          </a:lstStyle>
          <a:p>
            <a:pPr lvl="0"/>
            <a:r>
              <a:rPr lang="en-US"/>
              <a:t>1</a:t>
            </a:r>
          </a:p>
        </p:txBody>
      </p:sp>
      <p:sp>
        <p:nvSpPr>
          <p:cNvPr id="35" name="Text Placeholder 33">
            <a:extLst>
              <a:ext uri="{FF2B5EF4-FFF2-40B4-BE49-F238E27FC236}">
                <a16:creationId xmlns:a16="http://schemas.microsoft.com/office/drawing/2014/main" id="{0DE8D8E1-B945-4B42-9D5F-6376C6B39971}"/>
              </a:ext>
            </a:extLst>
          </p:cNvPr>
          <p:cNvSpPr>
            <a:spLocks noGrp="1"/>
          </p:cNvSpPr>
          <p:nvPr>
            <p:ph type="body" sz="quarter" idx="16" hasCustomPrompt="1"/>
          </p:nvPr>
        </p:nvSpPr>
        <p:spPr>
          <a:xfrm>
            <a:off x="3550910" y="4604692"/>
            <a:ext cx="1371600" cy="1019175"/>
          </a:xfrm>
        </p:spPr>
        <p:txBody>
          <a:bodyPr>
            <a:noAutofit/>
          </a:bodyPr>
          <a:lstStyle>
            <a:lvl1pPr marL="0" indent="0">
              <a:buNone/>
              <a:defRPr sz="7200" b="1"/>
            </a:lvl1pPr>
          </a:lstStyle>
          <a:p>
            <a:pPr lvl="0"/>
            <a:r>
              <a:rPr lang="en-US"/>
              <a:t>2</a:t>
            </a:r>
          </a:p>
        </p:txBody>
      </p:sp>
      <p:pic>
        <p:nvPicPr>
          <p:cNvPr id="13" name="Picture 12" descr="Two riders boarding a Metro Transit bus">
            <a:extLst>
              <a:ext uri="{FF2B5EF4-FFF2-40B4-BE49-F238E27FC236}">
                <a16:creationId xmlns:a16="http://schemas.microsoft.com/office/drawing/2014/main" id="{9BDFC3B0-4BF5-ADC8-580C-86F47A9A716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704814"/>
            <a:ext cx="3166380" cy="6524786"/>
          </a:xfrm>
          <a:prstGeom prst="rect">
            <a:avLst/>
          </a:prstGeom>
        </p:spPr>
      </p:pic>
    </p:spTree>
    <p:extLst>
      <p:ext uri="{BB962C8B-B14F-4D97-AF65-F5344CB8AC3E}">
        <p14:creationId xmlns:p14="http://schemas.microsoft.com/office/powerpoint/2010/main" val="157829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al 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8311"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095364"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8" name="Picture 17" descr="Downtown Minneapolis Skyline from University of Minnesota campus.">
            <a:extLst>
              <a:ext uri="{FF2B5EF4-FFF2-40B4-BE49-F238E27FC236}">
                <a16:creationId xmlns:a16="http://schemas.microsoft.com/office/drawing/2014/main" id="{6F480E5C-F35B-2D44-B7EA-2412CDE347C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13958" y="0"/>
            <a:ext cx="8254214" cy="8229600"/>
          </a:xfrm>
          <a:prstGeom prst="rect">
            <a:avLst/>
          </a:prstGeom>
        </p:spPr>
      </p:pic>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851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al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115578"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5" name="Picture Placeholder 5">
            <a:extLst>
              <a:ext uri="{FF2B5EF4-FFF2-40B4-BE49-F238E27FC236}">
                <a16:creationId xmlns:a16="http://schemas.microsoft.com/office/drawing/2014/main" id="{2742C81F-BE80-B741-A829-77958184B728}"/>
              </a:ext>
            </a:extLst>
          </p:cNvPr>
          <p:cNvSpPr>
            <a:spLocks noGrp="1"/>
          </p:cNvSpPr>
          <p:nvPr>
            <p:ph type="pic" sz="quarter" idx="14" hasCustomPrompt="1"/>
          </p:nvPr>
        </p:nvSpPr>
        <p:spPr>
          <a:xfrm>
            <a:off x="5313958" y="0"/>
            <a:ext cx="8249640" cy="8229600"/>
          </a:xfrm>
        </p:spPr>
        <p:txBody>
          <a:bodyPr anchor="t"/>
          <a:lstStyle>
            <a:lvl1pPr marL="0" indent="0" algn="ctr">
              <a:lnSpc>
                <a:spcPct val="100000"/>
              </a:lnSpc>
              <a:buNone/>
              <a:defRPr/>
            </a:lvl1pPr>
          </a:lstStyle>
          <a:p>
            <a:r>
              <a:rPr lang="en-US"/>
              <a:t>Insert picture by clicking icon</a:t>
            </a:r>
          </a:p>
        </p:txBody>
      </p:sp>
    </p:spTree>
    <p:extLst>
      <p:ext uri="{BB962C8B-B14F-4D97-AF65-F5344CB8AC3E}">
        <p14:creationId xmlns:p14="http://schemas.microsoft.com/office/powerpoint/2010/main" val="1186057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al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14400" y="383723"/>
            <a:ext cx="1188720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7539" y="3561728"/>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0"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0"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290139"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pic>
        <p:nvPicPr>
          <p:cNvPr id="15" name="Picture 14" descr="Outdoors photograph of Metro Transit Light Rail train at a platform stop">
            <a:extLst>
              <a:ext uri="{FF2B5EF4-FFF2-40B4-BE49-F238E27FC236}">
                <a16:creationId xmlns:a16="http://schemas.microsoft.com/office/drawing/2014/main" id="{5699583D-741C-714B-BA71-ACAC0D1997D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3" name="Picture 2" descr="Boy picking seed in Maple Plain regional park">
            <a:extLst>
              <a:ext uri="{FF2B5EF4-FFF2-40B4-BE49-F238E27FC236}">
                <a16:creationId xmlns:a16="http://schemas.microsoft.com/office/drawing/2014/main" id="{9E0F4A39-F336-52BF-6499-A63A8922EA0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14"/>
          <a:stretch/>
        </p:blipFill>
        <p:spPr>
          <a:xfrm>
            <a:off x="11468096" y="1704814"/>
            <a:ext cx="2095502" cy="2130552"/>
          </a:xfrm>
          <a:prstGeom prst="rect">
            <a:avLst/>
          </a:prstGeom>
        </p:spPr>
      </p:pic>
      <p:pic>
        <p:nvPicPr>
          <p:cNvPr id="4" name="Picture 3" descr="Man drinking from a water fountain">
            <a:extLst>
              <a:ext uri="{FF2B5EF4-FFF2-40B4-BE49-F238E27FC236}">
                <a16:creationId xmlns:a16="http://schemas.microsoft.com/office/drawing/2014/main" id="{8EC2F395-62AD-7E42-C6C7-97EE9E80520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1147"/>
          <a:stretch/>
        </p:blipFill>
        <p:spPr>
          <a:xfrm>
            <a:off x="11468096" y="3928221"/>
            <a:ext cx="2095500" cy="2074508"/>
          </a:xfrm>
          <a:prstGeom prst="rect">
            <a:avLst/>
          </a:prstGeom>
        </p:spPr>
      </p:pic>
    </p:spTree>
    <p:extLst>
      <p:ext uri="{BB962C8B-B14F-4D97-AF65-F5344CB8AC3E}">
        <p14:creationId xmlns:p14="http://schemas.microsoft.com/office/powerpoint/2010/main" val="406953930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eal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14400" y="383723"/>
            <a:ext cx="1196340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0"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0"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290139"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4" name="Picture Placeholder 3">
            <a:extLst>
              <a:ext uri="{FF2B5EF4-FFF2-40B4-BE49-F238E27FC236}">
                <a16:creationId xmlns:a16="http://schemas.microsoft.com/office/drawing/2014/main" id="{B6D574E6-3658-463F-B60A-08F7E02A3FAE}"/>
              </a:ext>
            </a:extLst>
          </p:cNvPr>
          <p:cNvSpPr>
            <a:spLocks noGrp="1" noChangeAspect="1"/>
          </p:cNvSpPr>
          <p:nvPr>
            <p:ph type="pic" sz="quarter" idx="14"/>
          </p:nvPr>
        </p:nvSpPr>
        <p:spPr>
          <a:xfrm>
            <a:off x="11468100" y="1727277"/>
            <a:ext cx="2095500" cy="2006523"/>
          </a:xfrm>
          <a:solidFill>
            <a:schemeClr val="bg1"/>
          </a:solidFill>
        </p:spPr>
        <p:txBody>
          <a:bodyPr/>
          <a:lstStyle>
            <a:lvl1pPr marL="0" indent="0" algn="ctr">
              <a:buNone/>
              <a:defRPr/>
            </a:lvl1pPr>
          </a:lstStyle>
          <a:p>
            <a:endParaRPr lang="en-US"/>
          </a:p>
          <a:p>
            <a:r>
              <a:rPr lang="en-US"/>
              <a:t>Picture 1</a:t>
            </a:r>
          </a:p>
        </p:txBody>
      </p:sp>
      <p:sp>
        <p:nvSpPr>
          <p:cNvPr id="6" name="Picture Placeholder 5">
            <a:extLst>
              <a:ext uri="{FF2B5EF4-FFF2-40B4-BE49-F238E27FC236}">
                <a16:creationId xmlns:a16="http://schemas.microsoft.com/office/drawing/2014/main" id="{0F30F5B4-EEB2-402D-A5E4-239E4A8CA55D}"/>
              </a:ext>
            </a:extLst>
          </p:cNvPr>
          <p:cNvSpPr>
            <a:spLocks noGrp="1" noChangeAspect="1"/>
          </p:cNvSpPr>
          <p:nvPr>
            <p:ph type="pic" sz="quarter" idx="15"/>
          </p:nvPr>
        </p:nvSpPr>
        <p:spPr>
          <a:xfrm>
            <a:off x="11468100" y="3913284"/>
            <a:ext cx="2095500" cy="2006523"/>
          </a:xfrm>
          <a:solidFill>
            <a:schemeClr val="bg1"/>
          </a:solidFill>
        </p:spPr>
        <p:txBody>
          <a:bodyPr/>
          <a:lstStyle>
            <a:lvl1pPr marL="0" indent="0" algn="ctr">
              <a:buNone/>
              <a:defRPr/>
            </a:lvl1pPr>
          </a:lstStyle>
          <a:p>
            <a:endParaRPr lang="en-US"/>
          </a:p>
          <a:p>
            <a:r>
              <a:rPr lang="en-US"/>
              <a:t>Picture 2</a:t>
            </a:r>
          </a:p>
        </p:txBody>
      </p:sp>
      <p:sp>
        <p:nvSpPr>
          <p:cNvPr id="12" name="Picture Placeholder 11">
            <a:extLst>
              <a:ext uri="{FF2B5EF4-FFF2-40B4-BE49-F238E27FC236}">
                <a16:creationId xmlns:a16="http://schemas.microsoft.com/office/drawing/2014/main" id="{9AB97334-55ED-4CCA-B757-CAB190B69694}"/>
              </a:ext>
            </a:extLst>
          </p:cNvPr>
          <p:cNvSpPr>
            <a:spLocks noGrp="1" noChangeAspect="1"/>
          </p:cNvSpPr>
          <p:nvPr>
            <p:ph type="pic" sz="quarter" idx="16"/>
          </p:nvPr>
        </p:nvSpPr>
        <p:spPr>
          <a:xfrm>
            <a:off x="11468100" y="6099291"/>
            <a:ext cx="2095500" cy="2130309"/>
          </a:xfrm>
          <a:solidFill>
            <a:schemeClr val="bg1"/>
          </a:solidFill>
        </p:spPr>
        <p:txBody>
          <a:bodyPr/>
          <a:lstStyle>
            <a:lvl1pPr marL="0" indent="0" algn="ctr">
              <a:buNone/>
              <a:defRPr/>
            </a:lvl1pPr>
          </a:lstStyle>
          <a:p>
            <a:endParaRPr lang="en-US"/>
          </a:p>
          <a:p>
            <a:r>
              <a:rPr lang="en-US"/>
              <a:t>Picture 3</a:t>
            </a:r>
          </a:p>
        </p:txBody>
      </p:sp>
    </p:spTree>
    <p:extLst>
      <p:ext uri="{BB962C8B-B14F-4D97-AF65-F5344CB8AC3E}">
        <p14:creationId xmlns:p14="http://schemas.microsoft.com/office/powerpoint/2010/main" val="22039320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eneral column right photo">
    <p:spTree>
      <p:nvGrpSpPr>
        <p:cNvPr id="1" name=""/>
        <p:cNvGrpSpPr/>
        <p:nvPr/>
      </p:nvGrpSpPr>
      <p:grpSpPr>
        <a:xfrm>
          <a:off x="0" y="0"/>
          <a:ext cx="0" cy="0"/>
          <a:chOff x="0" y="0"/>
          <a:chExt cx="0" cy="0"/>
        </a:xfrm>
      </p:grpSpPr>
      <p:pic>
        <p:nvPicPr>
          <p:cNvPr id="4" name="Picture 3" descr="Overview of Belle Plain">
            <a:extLst>
              <a:ext uri="{FF2B5EF4-FFF2-40B4-BE49-F238E27FC236}">
                <a16:creationId xmlns:a16="http://schemas.microsoft.com/office/drawing/2014/main" id="{A1D9870F-3E6B-D742-3B73-40A95B281E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21466" y="1704814"/>
            <a:ext cx="8342132" cy="6526060"/>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14400"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0"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0" y="3086100"/>
            <a:ext cx="3808877"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5" name="Text Placeholder 13">
            <a:extLst>
              <a:ext uri="{FF2B5EF4-FFF2-40B4-BE49-F238E27FC236}">
                <a16:creationId xmlns:a16="http://schemas.microsoft.com/office/drawing/2014/main" id="{A44916DE-FF05-9F02-24A3-39631912C4B1}"/>
              </a:ext>
            </a:extLst>
          </p:cNvPr>
          <p:cNvSpPr>
            <a:spLocks noGrp="1"/>
          </p:cNvSpPr>
          <p:nvPr>
            <p:ph type="body" sz="quarter" idx="14" hasCustomPrompt="1"/>
          </p:nvPr>
        </p:nvSpPr>
        <p:spPr>
          <a:xfrm>
            <a:off x="5791199" y="6594654"/>
            <a:ext cx="7067550" cy="1195388"/>
          </a:xfrm>
        </p:spPr>
        <p:txBody>
          <a:bodyPr/>
          <a:lstStyle>
            <a:lvl1pPr marL="0" indent="0">
              <a:buNone/>
              <a:defRPr sz="2400" b="1">
                <a:solidFill>
                  <a:schemeClr val="bg1"/>
                </a:solidFill>
              </a:defRPr>
            </a:lvl1pPr>
            <a:lvl2pPr marL="457200" indent="0">
              <a:buNone/>
              <a:defRPr/>
            </a:lvl2pPr>
          </a:lstStyle>
          <a:p>
            <a:pPr lvl="0"/>
            <a:r>
              <a:rPr lang="en-US" sz="2400" b="1">
                <a:solidFill>
                  <a:schemeClr val="bg1"/>
                </a:solidFill>
                <a:latin typeface="Arial" panose="020B0604020202020204" pitchFamily="34" charset="0"/>
                <a:cs typeface="Arial" panose="020B0604020202020204" pitchFamily="34" charset="0"/>
              </a:rPr>
              <a:t>“Add a quote or a statistic. Lorem ipsum dolor sit </a:t>
            </a:r>
            <a:r>
              <a:rPr lang="en-US" sz="2400" b="1" err="1">
                <a:solidFill>
                  <a:schemeClr val="bg1"/>
                </a:solidFill>
                <a:latin typeface="Arial" panose="020B0604020202020204" pitchFamily="34" charset="0"/>
                <a:cs typeface="Arial" panose="020B0604020202020204" pitchFamily="34" charset="0"/>
              </a:rPr>
              <a:t>amet</a:t>
            </a:r>
            <a:r>
              <a:rPr lang="en-US" sz="2400" b="1">
                <a:solidFill>
                  <a:schemeClr val="bg1"/>
                </a:solidFill>
                <a:latin typeface="Arial" panose="020B0604020202020204" pitchFamily="34" charset="0"/>
                <a:cs typeface="Arial" panose="020B0604020202020204" pitchFamily="34" charset="0"/>
              </a:rPr>
              <a:t>, </a:t>
            </a:r>
            <a:r>
              <a:rPr lang="en-US" sz="2400" b="1" err="1">
                <a:solidFill>
                  <a:schemeClr val="bg1"/>
                </a:solidFill>
                <a:latin typeface="Arial" panose="020B0604020202020204" pitchFamily="34" charset="0"/>
                <a:cs typeface="Arial" panose="020B0604020202020204" pitchFamily="34" charset="0"/>
              </a:rPr>
              <a:t>consectetur</a:t>
            </a:r>
            <a:r>
              <a:rPr lang="en-US" sz="2400" b="1">
                <a:solidFill>
                  <a:schemeClr val="bg1"/>
                </a:solidFill>
                <a:latin typeface="Arial" panose="020B0604020202020204" pitchFamily="34" charset="0"/>
                <a:cs typeface="Arial" panose="020B0604020202020204" pitchFamily="34" charset="0"/>
              </a:rPr>
              <a:t> </a:t>
            </a:r>
            <a:r>
              <a:rPr lang="en-US" sz="2400" b="1" err="1">
                <a:solidFill>
                  <a:schemeClr val="bg1"/>
                </a:solidFill>
                <a:latin typeface="Arial" panose="020B0604020202020204" pitchFamily="34" charset="0"/>
                <a:cs typeface="Arial" panose="020B0604020202020204" pitchFamily="34" charset="0"/>
              </a:rPr>
              <a:t>adipiscing</a:t>
            </a:r>
            <a:r>
              <a:rPr lang="en-US" sz="2400" b="1">
                <a:solidFill>
                  <a:schemeClr val="bg1"/>
                </a:solidFill>
                <a:latin typeface="Arial" panose="020B0604020202020204" pitchFamily="34" charset="0"/>
                <a:cs typeface="Arial" panose="020B0604020202020204" pitchFamily="34" charset="0"/>
              </a:rPr>
              <a:t> </a:t>
            </a:r>
            <a:r>
              <a:rPr lang="en-US" sz="2400" b="1" err="1">
                <a:solidFill>
                  <a:schemeClr val="bg1"/>
                </a:solidFill>
                <a:latin typeface="Arial" panose="020B0604020202020204" pitchFamily="34" charset="0"/>
                <a:cs typeface="Arial" panose="020B0604020202020204" pitchFamily="34" charset="0"/>
              </a:rPr>
              <a:t>elit</a:t>
            </a:r>
            <a:r>
              <a:rPr lang="en-US" sz="2400" b="1">
                <a:solidFill>
                  <a:schemeClr val="bg1"/>
                </a:solidFill>
                <a:latin typeface="Arial" panose="020B0604020202020204" pitchFamily="34" charset="0"/>
                <a:cs typeface="Arial" panose="020B0604020202020204" pitchFamily="34" charset="0"/>
              </a:rPr>
              <a:t>.”</a:t>
            </a:r>
            <a:br>
              <a:rPr lang="en-US" sz="2400" b="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 Author</a:t>
            </a:r>
          </a:p>
        </p:txBody>
      </p:sp>
    </p:spTree>
    <p:extLst>
      <p:ext uri="{BB962C8B-B14F-4D97-AF65-F5344CB8AC3E}">
        <p14:creationId xmlns:p14="http://schemas.microsoft.com/office/powerpoint/2010/main" val="40709429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column right photo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14400"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0"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0" y="3086100"/>
            <a:ext cx="3833813"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5" name="Content Placeholder 4">
            <a:extLst>
              <a:ext uri="{FF2B5EF4-FFF2-40B4-BE49-F238E27FC236}">
                <a16:creationId xmlns:a16="http://schemas.microsoft.com/office/drawing/2014/main" id="{759EB58C-4D28-75B0-1A02-2A3724F8B770}"/>
              </a:ext>
            </a:extLst>
          </p:cNvPr>
          <p:cNvSpPr>
            <a:spLocks noGrp="1"/>
          </p:cNvSpPr>
          <p:nvPr>
            <p:ph sz="quarter" idx="13" hasCustomPrompt="1"/>
          </p:nvPr>
        </p:nvSpPr>
        <p:spPr>
          <a:xfrm>
            <a:off x="5219700" y="1704815"/>
            <a:ext cx="8343900" cy="6524786"/>
          </a:xfrm>
        </p:spPr>
        <p:txBody>
          <a:bodyPr/>
          <a:lstStyle>
            <a:lvl1pPr marL="0" indent="0" algn="ctr">
              <a:buNone/>
              <a:defRPr/>
            </a:lvl1pPr>
          </a:lstStyle>
          <a:p>
            <a:r>
              <a:rPr lang="en-US"/>
              <a:t>Insert media by clicking icon </a:t>
            </a:r>
          </a:p>
        </p:txBody>
      </p:sp>
    </p:spTree>
    <p:extLst>
      <p:ext uri="{BB962C8B-B14F-4D97-AF65-F5344CB8AC3E}">
        <p14:creationId xmlns:p14="http://schemas.microsoft.com/office/powerpoint/2010/main" val="290506128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7A17E7-4E9E-0649-BCCF-5B7B3510578D}"/>
              </a:ext>
              <a:ext uri="{C183D7F6-B498-43B3-948B-1728B52AA6E4}">
                <adec:decorative xmlns:adec="http://schemas.microsoft.com/office/drawing/2017/decorative" val="1"/>
              </a:ext>
            </a:extLst>
          </p:cNvPr>
          <p:cNvSpPr/>
          <p:nvPr userDrawn="1"/>
        </p:nvSpPr>
        <p:spPr>
          <a:xfrm>
            <a:off x="0" y="0"/>
            <a:ext cx="9410701"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3C100B06-7666-8E44-901C-4D7607A97D7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9410701" cy="8229600"/>
          </a:xfrm>
          <a:prstGeom prst="rect">
            <a:avLst/>
          </a:prstGeom>
        </p:spPr>
      </p:pic>
      <p:pic>
        <p:nvPicPr>
          <p:cNvPr id="12" name="Picture 11">
            <a:extLst>
              <a:ext uri="{FF2B5EF4-FFF2-40B4-BE49-F238E27FC236}">
                <a16:creationId xmlns:a16="http://schemas.microsoft.com/office/drawing/2014/main" id="{44E1B93D-8EDA-E141-BF60-627EACEBDEA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8461" y="5362187"/>
            <a:ext cx="3423868" cy="2349986"/>
          </a:xfrm>
          <a:prstGeom prst="rect">
            <a:avLst/>
          </a:prstGeom>
        </p:spPr>
      </p:pic>
      <p:cxnSp>
        <p:nvCxnSpPr>
          <p:cNvPr id="15" name="Straight Connector 14">
            <a:extLst>
              <a:ext uri="{FF2B5EF4-FFF2-40B4-BE49-F238E27FC236}">
                <a16:creationId xmlns:a16="http://schemas.microsoft.com/office/drawing/2014/main" id="{64645C8B-CF09-5B43-ABE1-6C6F9A4C81C7}"/>
              </a:ext>
              <a:ext uri="{C183D7F6-B498-43B3-948B-1728B52AA6E4}">
                <adec:decorative xmlns:adec="http://schemas.microsoft.com/office/drawing/2017/decorative" val="1"/>
              </a:ext>
            </a:extLst>
          </p:cNvPr>
          <p:cNvCxnSpPr>
            <a:cxnSpLocks/>
          </p:cNvCxnSpPr>
          <p:nvPr userDrawn="1"/>
        </p:nvCxnSpPr>
        <p:spPr>
          <a:xfrm>
            <a:off x="1036320" y="7132320"/>
            <a:ext cx="7233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B3438A1-3C23-4497-AF7B-822C87ED19B6}"/>
              </a:ext>
            </a:extLst>
          </p:cNvPr>
          <p:cNvSpPr>
            <a:spLocks noGrp="1"/>
          </p:cNvSpPr>
          <p:nvPr>
            <p:ph type="title" hasCustomPrompt="1"/>
          </p:nvPr>
        </p:nvSpPr>
        <p:spPr>
          <a:xfrm>
            <a:off x="973088" y="2260824"/>
            <a:ext cx="6702129" cy="1556263"/>
          </a:xfrm>
        </p:spPr>
        <p:txBody>
          <a:bodyPr anchor="b">
            <a:noAutofit/>
          </a:bodyPr>
          <a:lstStyle>
            <a:lvl1pPr>
              <a:defRPr sz="4800" b="1">
                <a:solidFill>
                  <a:schemeClr val="bg1"/>
                </a:solidFill>
              </a:defRPr>
            </a:lvl1pPr>
          </a:lstStyle>
          <a:p>
            <a:pPr lvl="0"/>
            <a:r>
              <a:rPr lang="en-US"/>
              <a:t>Title of presentation goes here </a:t>
            </a:r>
          </a:p>
        </p:txBody>
      </p:sp>
      <p:sp>
        <p:nvSpPr>
          <p:cNvPr id="17" name="Text Placeholder 17">
            <a:extLst>
              <a:ext uri="{FF2B5EF4-FFF2-40B4-BE49-F238E27FC236}">
                <a16:creationId xmlns:a16="http://schemas.microsoft.com/office/drawing/2014/main" id="{668068E9-498F-2943-85F8-07F6E0D578C1}"/>
              </a:ext>
            </a:extLst>
          </p:cNvPr>
          <p:cNvSpPr>
            <a:spLocks noGrp="1"/>
          </p:cNvSpPr>
          <p:nvPr>
            <p:ph type="body" sz="quarter" idx="11" hasCustomPrompt="1"/>
          </p:nvPr>
        </p:nvSpPr>
        <p:spPr>
          <a:xfrm>
            <a:off x="974996" y="4369324"/>
            <a:ext cx="6733608" cy="826512"/>
          </a:xfrm>
        </p:spPr>
        <p:txBody>
          <a:bodyPr>
            <a:noAutofit/>
          </a:bodyPr>
          <a:lstStyle>
            <a:lvl1pPr marL="0" indent="0">
              <a:buFontTx/>
              <a:buNone/>
              <a:defRPr sz="2400" b="0" i="0">
                <a:solidFill>
                  <a:schemeClr val="bg1"/>
                </a:solidFill>
                <a:latin typeface="Arial" panose="020B0604020202020204" pitchFamily="34" charset="0"/>
                <a:cs typeface="Arial" panose="020B0604020202020204" pitchFamily="34" charset="0"/>
              </a:defRPr>
            </a:lvl1pPr>
          </a:lstStyle>
          <a:p>
            <a:pPr lvl="0"/>
            <a:r>
              <a:rPr lang="en-US"/>
              <a:t>Subhead</a:t>
            </a:r>
          </a:p>
        </p:txBody>
      </p:sp>
      <p:sp>
        <p:nvSpPr>
          <p:cNvPr id="18" name="Text Placeholder 17">
            <a:extLst>
              <a:ext uri="{FF2B5EF4-FFF2-40B4-BE49-F238E27FC236}">
                <a16:creationId xmlns:a16="http://schemas.microsoft.com/office/drawing/2014/main" id="{52A275FD-2079-F14B-A71F-85D844D9070F}"/>
              </a:ext>
            </a:extLst>
          </p:cNvPr>
          <p:cNvSpPr>
            <a:spLocks noGrp="1"/>
          </p:cNvSpPr>
          <p:nvPr>
            <p:ph type="body" sz="quarter" idx="12" hasCustomPrompt="1"/>
          </p:nvPr>
        </p:nvSpPr>
        <p:spPr>
          <a:xfrm>
            <a:off x="974996" y="6659720"/>
            <a:ext cx="6818669" cy="381446"/>
          </a:xfrm>
        </p:spPr>
        <p:txBody>
          <a:bodyPr>
            <a:noAutofit/>
          </a:bodyPr>
          <a:lstStyle>
            <a:lvl1pPr marL="0" indent="0">
              <a:buFontTx/>
              <a:buNone/>
              <a:defRPr sz="1800" b="1" i="0">
                <a:solidFill>
                  <a:schemeClr val="bg1"/>
                </a:solidFill>
                <a:latin typeface="Arial" panose="020B0604020202020204" pitchFamily="34" charset="0"/>
                <a:cs typeface="Arial" panose="020B0604020202020204" pitchFamily="34" charset="0"/>
              </a:defRPr>
            </a:lvl1pPr>
          </a:lstStyle>
          <a:p>
            <a:pPr lvl="0"/>
            <a:r>
              <a:rPr lang="en-US"/>
              <a:t>Presenter Name</a:t>
            </a:r>
          </a:p>
        </p:txBody>
      </p:sp>
      <p:sp>
        <p:nvSpPr>
          <p:cNvPr id="19" name="Text Placeholder 17">
            <a:extLst>
              <a:ext uri="{FF2B5EF4-FFF2-40B4-BE49-F238E27FC236}">
                <a16:creationId xmlns:a16="http://schemas.microsoft.com/office/drawing/2014/main" id="{D0AAF368-F173-E54B-8878-34A5546AC3F4}"/>
              </a:ext>
            </a:extLst>
          </p:cNvPr>
          <p:cNvSpPr>
            <a:spLocks noGrp="1"/>
          </p:cNvSpPr>
          <p:nvPr>
            <p:ph type="body" sz="quarter" idx="13" hasCustomPrompt="1"/>
          </p:nvPr>
        </p:nvSpPr>
        <p:spPr>
          <a:xfrm>
            <a:off x="974996" y="7299513"/>
            <a:ext cx="6818669" cy="412655"/>
          </a:xfrm>
        </p:spPr>
        <p:txBody>
          <a:bodyPr>
            <a:no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stStyle>
          <a:p>
            <a:pPr lvl="0"/>
            <a:r>
              <a:rPr lang="en-US"/>
              <a:t>Month </a:t>
            </a:r>
            <a:r>
              <a:rPr lang="en-US" err="1"/>
              <a:t>YYYY</a:t>
            </a:r>
            <a:r>
              <a:rPr lang="en-US"/>
              <a:t>    metrocouncil.org</a:t>
            </a:r>
          </a:p>
        </p:txBody>
      </p:sp>
      <p:pic>
        <p:nvPicPr>
          <p:cNvPr id="5" name="Picture 4" descr="Overview of Belle Plain">
            <a:extLst>
              <a:ext uri="{FF2B5EF4-FFF2-40B4-BE49-F238E27FC236}">
                <a16:creationId xmlns:a16="http://schemas.microsoft.com/office/drawing/2014/main" id="{A2DC10FC-D40E-1D66-E4E5-2F7291085D7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410545" y="0"/>
            <a:ext cx="5219699" cy="4967413"/>
          </a:xfrm>
          <a:prstGeom prst="rect">
            <a:avLst/>
          </a:prstGeom>
        </p:spPr>
      </p:pic>
    </p:spTree>
    <p:extLst>
      <p:ext uri="{BB962C8B-B14F-4D97-AF65-F5344CB8AC3E}">
        <p14:creationId xmlns:p14="http://schemas.microsoft.com/office/powerpoint/2010/main" val="487247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1 left photo w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14400" y="381100"/>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3" name="Picture 2" descr="A duck in a marsh at Crosby Farm Regional Park in St. Paul">
            <a:extLst>
              <a:ext uri="{FF2B5EF4-FFF2-40B4-BE49-F238E27FC236}">
                <a16:creationId xmlns:a16="http://schemas.microsoft.com/office/drawing/2014/main" id="{4354E19E-C321-F973-5CAF-12363F845CA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713281"/>
            <a:ext cx="5213206" cy="6527409"/>
          </a:xfrm>
          <a:prstGeom prst="rect">
            <a:avLst/>
          </a:prstGeom>
        </p:spPr>
      </p:pic>
    </p:spTree>
    <p:extLst>
      <p:ext uri="{BB962C8B-B14F-4D97-AF65-F5344CB8AC3E}">
        <p14:creationId xmlns:p14="http://schemas.microsoft.com/office/powerpoint/2010/main" val="190082857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14400" y="381100"/>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783249BA-F584-3840-AC82-1EA98485625C}"/>
              </a:ext>
            </a:extLst>
          </p:cNvPr>
          <p:cNvSpPr>
            <a:spLocks noGrp="1"/>
          </p:cNvSpPr>
          <p:nvPr>
            <p:ph type="pic" sz="quarter" idx="15" hasCustomPrompt="1"/>
          </p:nvPr>
        </p:nvSpPr>
        <p:spPr>
          <a:xfrm>
            <a:off x="0" y="1704815"/>
            <a:ext cx="5213206" cy="6524786"/>
          </a:xfrm>
        </p:spPr>
        <p:txBody>
          <a:bodyPr anchor="t"/>
          <a:lstStyle>
            <a:lvl1pPr marL="0" indent="0" algn="ctr">
              <a:lnSpc>
                <a:spcPct val="100000"/>
              </a:lnSpc>
              <a:buNone/>
              <a:defRPr/>
            </a:lvl1pPr>
          </a:lstStyle>
          <a:p>
            <a:r>
              <a:rPr lang="en-US"/>
              <a:t>Insert picture by clicking icon</a:t>
            </a:r>
          </a:p>
        </p:txBody>
      </p:sp>
    </p:spTree>
    <p:extLst>
      <p:ext uri="{BB962C8B-B14F-4D97-AF65-F5344CB8AC3E}">
        <p14:creationId xmlns:p14="http://schemas.microsoft.com/office/powerpoint/2010/main" val="183171382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al column 1 left photo thin">
    <p:spTree>
      <p:nvGrpSpPr>
        <p:cNvPr id="1" name=""/>
        <p:cNvGrpSpPr/>
        <p:nvPr/>
      </p:nvGrpSpPr>
      <p:grpSpPr>
        <a:xfrm>
          <a:off x="0" y="0"/>
          <a:ext cx="0" cy="0"/>
          <a:chOff x="0" y="0"/>
          <a:chExt cx="0" cy="0"/>
        </a:xfrm>
      </p:grpSpPr>
      <p:pic>
        <p:nvPicPr>
          <p:cNvPr id="15" name="Picture 14" descr="A bridge over a river&#10;&#10;Description automatically generated with low confidence">
            <a:extLst>
              <a:ext uri="{FF2B5EF4-FFF2-40B4-BE49-F238E27FC236}">
                <a16:creationId xmlns:a16="http://schemas.microsoft.com/office/drawing/2014/main" id="{D5AD68A8-78B9-9E4E-A669-F762236EAD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06824"/>
            <a:ext cx="3106271" cy="7422776"/>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14400"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001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4" name="Picture 3" descr="A highway with cars on it and a city in the background&#10;&#10;Description automatically generated with low confidence">
            <a:extLst>
              <a:ext uri="{FF2B5EF4-FFF2-40B4-BE49-F238E27FC236}">
                <a16:creationId xmlns:a16="http://schemas.microsoft.com/office/drawing/2014/main" id="{546C2EEE-EBD7-45E5-B0C2-5375989BCCB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13" y="1704813"/>
            <a:ext cx="3122896" cy="6524787"/>
          </a:xfrm>
          <a:prstGeom prst="rect">
            <a:avLst/>
          </a:prstGeom>
        </p:spPr>
      </p:pic>
      <p:pic>
        <p:nvPicPr>
          <p:cNvPr id="3" name="Picture 2" descr="A close-up of a field of flowers in St. Paul">
            <a:extLst>
              <a:ext uri="{FF2B5EF4-FFF2-40B4-BE49-F238E27FC236}">
                <a16:creationId xmlns:a16="http://schemas.microsoft.com/office/drawing/2014/main" id="{9AF889D3-F624-0092-C2A8-18017B01F4E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313" y="1704813"/>
            <a:ext cx="3257697" cy="6524787"/>
          </a:xfrm>
          <a:prstGeom prst="rect">
            <a:avLst/>
          </a:prstGeom>
        </p:spPr>
      </p:pic>
    </p:spTree>
    <p:extLst>
      <p:ext uri="{BB962C8B-B14F-4D97-AF65-F5344CB8AC3E}">
        <p14:creationId xmlns:p14="http://schemas.microsoft.com/office/powerpoint/2010/main" val="114484769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neral column 1 left photo thin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14400"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001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A691D110-30AC-E54C-A4CF-203A6B5765AF}"/>
              </a:ext>
            </a:extLst>
          </p:cNvPr>
          <p:cNvSpPr>
            <a:spLocks noGrp="1"/>
          </p:cNvSpPr>
          <p:nvPr>
            <p:ph type="pic" sz="quarter" idx="15" hasCustomPrompt="1"/>
          </p:nvPr>
        </p:nvSpPr>
        <p:spPr>
          <a:xfrm>
            <a:off x="-1492" y="1704814"/>
            <a:ext cx="3105429" cy="6524786"/>
          </a:xfrm>
        </p:spPr>
        <p:txBody>
          <a:bodyPr anchor="t"/>
          <a:lstStyle>
            <a:lvl1pPr marL="0" indent="0" algn="ctr">
              <a:lnSpc>
                <a:spcPct val="100000"/>
              </a:lnSpc>
              <a:buNone/>
              <a:defRPr/>
            </a:lvl1pPr>
          </a:lstStyle>
          <a:p>
            <a:r>
              <a:rPr lang="en-US"/>
              <a:t>Insert picture by </a:t>
            </a:r>
          </a:p>
          <a:p>
            <a:r>
              <a:rPr lang="en-US"/>
              <a:t>clicking icon</a:t>
            </a:r>
          </a:p>
        </p:txBody>
      </p:sp>
    </p:spTree>
    <p:extLst>
      <p:ext uri="{BB962C8B-B14F-4D97-AF65-F5344CB8AC3E}">
        <p14:creationId xmlns:p14="http://schemas.microsoft.com/office/powerpoint/2010/main" val="33023175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neral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14401" y="395815"/>
            <a:ext cx="11887200"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1" y="2192161"/>
            <a:ext cx="1188720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1" y="2886074"/>
            <a:ext cx="11887200"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255819838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al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E6F40E-F87A-E34B-B26C-5902B43942CA}"/>
              </a:ext>
              <a:ext uri="{C183D7F6-B498-43B3-948B-1728B52AA6E4}">
                <adec:decorative xmlns:adec="http://schemas.microsoft.com/office/drawing/2017/decorative" val="1"/>
              </a:ext>
            </a:extLst>
          </p:cNvPr>
          <p:cNvSpPr/>
          <p:nvPr userDrawn="1"/>
        </p:nvSpPr>
        <p:spPr>
          <a:xfrm>
            <a:off x="9328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B8BB59-8F62-5243-98E1-D1DDA3216D9D}"/>
              </a:ext>
              <a:ext uri="{C183D7F6-B498-43B3-948B-1728B52AA6E4}">
                <adec:decorative xmlns:adec="http://schemas.microsoft.com/office/drawing/2017/decorative" val="1"/>
              </a:ext>
            </a:extLst>
          </p:cNvPr>
          <p:cNvSpPr/>
          <p:nvPr userDrawn="1"/>
        </p:nvSpPr>
        <p:spPr>
          <a:xfrm>
            <a:off x="7315200"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1BCA9CF-0625-409D-992F-1E6AA6FD229F}"/>
              </a:ext>
            </a:extLst>
          </p:cNvPr>
          <p:cNvSpPr>
            <a:spLocks noGrp="1"/>
          </p:cNvSpPr>
          <p:nvPr>
            <p:ph type="title" hasCustomPrompt="1"/>
          </p:nvPr>
        </p:nvSpPr>
        <p:spPr>
          <a:xfrm>
            <a:off x="914400" y="388769"/>
            <a:ext cx="11887201" cy="123577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Text Placeholder 3">
            <a:extLst>
              <a:ext uri="{FF2B5EF4-FFF2-40B4-BE49-F238E27FC236}">
                <a16:creationId xmlns:a16="http://schemas.microsoft.com/office/drawing/2014/main" id="{849524CE-9304-8A42-BD76-D60374AB8A8D}"/>
              </a:ext>
            </a:extLst>
          </p:cNvPr>
          <p:cNvSpPr>
            <a:spLocks noGrp="1"/>
          </p:cNvSpPr>
          <p:nvPr>
            <p:ph type="body" sz="quarter" idx="14" hasCustomPrompt="1"/>
          </p:nvPr>
        </p:nvSpPr>
        <p:spPr>
          <a:xfrm>
            <a:off x="1245712"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goes here</a:t>
            </a:r>
          </a:p>
        </p:txBody>
      </p:sp>
      <p:sp>
        <p:nvSpPr>
          <p:cNvPr id="15" name="Text Placeholder 3">
            <a:extLst>
              <a:ext uri="{FF2B5EF4-FFF2-40B4-BE49-F238E27FC236}">
                <a16:creationId xmlns:a16="http://schemas.microsoft.com/office/drawing/2014/main" id="{51CA5694-0CC4-B843-9078-357D69FAB882}"/>
              </a:ext>
            </a:extLst>
          </p:cNvPr>
          <p:cNvSpPr>
            <a:spLocks noGrp="1"/>
          </p:cNvSpPr>
          <p:nvPr>
            <p:ph type="body" sz="quarter" idx="15" hasCustomPrompt="1"/>
          </p:nvPr>
        </p:nvSpPr>
        <p:spPr>
          <a:xfrm>
            <a:off x="7606348"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Subhead goes here</a:t>
            </a:r>
          </a:p>
        </p:txBody>
      </p:sp>
      <p:sp>
        <p:nvSpPr>
          <p:cNvPr id="3" name="Text Placeholder 25">
            <a:extLst>
              <a:ext uri="{FF2B5EF4-FFF2-40B4-BE49-F238E27FC236}">
                <a16:creationId xmlns:a16="http://schemas.microsoft.com/office/drawing/2014/main" id="{058B3B47-7981-8A08-C2C3-5095EAF81920}"/>
              </a:ext>
            </a:extLst>
          </p:cNvPr>
          <p:cNvSpPr>
            <a:spLocks noGrp="1"/>
          </p:cNvSpPr>
          <p:nvPr>
            <p:ph type="body" sz="quarter" idx="19" hasCustomPrompt="1"/>
          </p:nvPr>
        </p:nvSpPr>
        <p:spPr>
          <a:xfrm>
            <a:off x="1245712" y="3716499"/>
            <a:ext cx="5478784" cy="3370102"/>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457200" indent="0">
              <a:buFont typeface="Arial" panose="020B0604020202020204" pitchFamily="34" charse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6" name="Text Placeholder 25">
            <a:extLst>
              <a:ext uri="{FF2B5EF4-FFF2-40B4-BE49-F238E27FC236}">
                <a16:creationId xmlns:a16="http://schemas.microsoft.com/office/drawing/2014/main" id="{1A2BEFF7-BD93-6D6B-20A7-4216678BB4E8}"/>
              </a:ext>
            </a:extLst>
          </p:cNvPr>
          <p:cNvSpPr>
            <a:spLocks noGrp="1"/>
          </p:cNvSpPr>
          <p:nvPr>
            <p:ph type="body" sz="quarter" idx="20" hasCustomPrompt="1"/>
          </p:nvPr>
        </p:nvSpPr>
        <p:spPr>
          <a:xfrm>
            <a:off x="7606348" y="3718247"/>
            <a:ext cx="5478784" cy="3370102"/>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457200" indent="0">
              <a:buFont typeface="Arial" panose="020B0604020202020204" pitchFamily="34" charse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Tree>
    <p:extLst>
      <p:ext uri="{BB962C8B-B14F-4D97-AF65-F5344CB8AC3E}">
        <p14:creationId xmlns:p14="http://schemas.microsoft.com/office/powerpoint/2010/main" val="26358665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al 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952CABF-C0DD-4C93-9495-22DD8FAF2F59}"/>
              </a:ext>
            </a:extLst>
          </p:cNvPr>
          <p:cNvSpPr>
            <a:spLocks noGrp="1"/>
          </p:cNvSpPr>
          <p:nvPr>
            <p:ph type="title" hasCustomPrompt="1"/>
          </p:nvPr>
        </p:nvSpPr>
        <p:spPr>
          <a:xfrm>
            <a:off x="914400" y="396142"/>
            <a:ext cx="118990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9D4AD8D6-68CC-5C40-9D67-B541EBCCCB29}"/>
              </a:ext>
              <a:ext uri="{C183D7F6-B498-43B3-948B-1728B52AA6E4}">
                <adec:decorative xmlns:adec="http://schemas.microsoft.com/office/drawing/2017/decorative" val="1"/>
              </a:ext>
            </a:extLst>
          </p:cNvPr>
          <p:cNvSpPr/>
          <p:nvPr userDrawn="1"/>
        </p:nvSpPr>
        <p:spPr>
          <a:xfrm>
            <a:off x="9426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B7AAF-C896-1548-B59C-4E33146A6EAD}"/>
              </a:ext>
              <a:ext uri="{C183D7F6-B498-43B3-948B-1728B52AA6E4}">
                <adec:decorative xmlns:adec="http://schemas.microsoft.com/office/drawing/2017/decorative" val="1"/>
              </a:ext>
            </a:extLst>
          </p:cNvPr>
          <p:cNvSpPr/>
          <p:nvPr userDrawn="1"/>
        </p:nvSpPr>
        <p:spPr>
          <a:xfrm>
            <a:off x="525428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0E28CF-8AB4-144D-9C4B-34DE7302705A}"/>
              </a:ext>
              <a:ext uri="{C183D7F6-B498-43B3-948B-1728B52AA6E4}">
                <adec:decorative xmlns:adec="http://schemas.microsoft.com/office/drawing/2017/decorative" val="1"/>
              </a:ext>
            </a:extLst>
          </p:cNvPr>
          <p:cNvSpPr/>
          <p:nvPr userDrawn="1"/>
        </p:nvSpPr>
        <p:spPr>
          <a:xfrm>
            <a:off x="95659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A0F3F35E-BD8A-3C45-B926-260375338A98}"/>
              </a:ext>
            </a:extLst>
          </p:cNvPr>
          <p:cNvSpPr>
            <a:spLocks noGrp="1"/>
          </p:cNvSpPr>
          <p:nvPr>
            <p:ph type="body" sz="quarter" idx="16" hasCustomPrompt="1"/>
          </p:nvPr>
        </p:nvSpPr>
        <p:spPr>
          <a:xfrm>
            <a:off x="1143000"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0" name="Text Placeholder 25">
            <a:extLst>
              <a:ext uri="{FF2B5EF4-FFF2-40B4-BE49-F238E27FC236}">
                <a16:creationId xmlns:a16="http://schemas.microsoft.com/office/drawing/2014/main" id="{006B8CDA-AB0F-2642-8AB7-D69B6C5AB712}"/>
              </a:ext>
            </a:extLst>
          </p:cNvPr>
          <p:cNvSpPr>
            <a:spLocks noGrp="1"/>
          </p:cNvSpPr>
          <p:nvPr>
            <p:ph type="body" sz="quarter" idx="12" hasCustomPrompt="1"/>
          </p:nvPr>
        </p:nvSpPr>
        <p:spPr>
          <a:xfrm>
            <a:off x="1143001" y="3510097"/>
            <a:ext cx="3421384" cy="36527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8" name="Text Placeholder 3">
            <a:extLst>
              <a:ext uri="{FF2B5EF4-FFF2-40B4-BE49-F238E27FC236}">
                <a16:creationId xmlns:a16="http://schemas.microsoft.com/office/drawing/2014/main" id="{5ED06A61-F4D0-AC4C-8E68-652034713325}"/>
              </a:ext>
            </a:extLst>
          </p:cNvPr>
          <p:cNvSpPr>
            <a:spLocks noGrp="1"/>
          </p:cNvSpPr>
          <p:nvPr>
            <p:ph type="body" sz="quarter" idx="18" hasCustomPrompt="1"/>
          </p:nvPr>
        </p:nvSpPr>
        <p:spPr>
          <a:xfrm>
            <a:off x="5501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1" name="Text Placeholder 25">
            <a:extLst>
              <a:ext uri="{FF2B5EF4-FFF2-40B4-BE49-F238E27FC236}">
                <a16:creationId xmlns:a16="http://schemas.microsoft.com/office/drawing/2014/main" id="{D6DE61F2-5225-FC40-B216-E668BF0256FD}"/>
              </a:ext>
            </a:extLst>
          </p:cNvPr>
          <p:cNvSpPr>
            <a:spLocks noGrp="1"/>
          </p:cNvSpPr>
          <p:nvPr>
            <p:ph type="body" sz="quarter" idx="21" hasCustomPrompt="1"/>
          </p:nvPr>
        </p:nvSpPr>
        <p:spPr>
          <a:xfrm>
            <a:off x="5501761" y="3510097"/>
            <a:ext cx="3421384" cy="36527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1" name="Text Placeholder 3">
            <a:extLst>
              <a:ext uri="{FF2B5EF4-FFF2-40B4-BE49-F238E27FC236}">
                <a16:creationId xmlns:a16="http://schemas.microsoft.com/office/drawing/2014/main" id="{97548173-F8EE-A146-A23E-BF6BF9F65401}"/>
              </a:ext>
            </a:extLst>
          </p:cNvPr>
          <p:cNvSpPr>
            <a:spLocks noGrp="1"/>
          </p:cNvSpPr>
          <p:nvPr>
            <p:ph type="body" sz="quarter" idx="20" hasCustomPrompt="1"/>
          </p:nvPr>
        </p:nvSpPr>
        <p:spPr>
          <a:xfrm>
            <a:off x="9819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2" name="Text Placeholder 25">
            <a:extLst>
              <a:ext uri="{FF2B5EF4-FFF2-40B4-BE49-F238E27FC236}">
                <a16:creationId xmlns:a16="http://schemas.microsoft.com/office/drawing/2014/main" id="{33112B82-F029-4A49-A9A4-A5B5C8C07293}"/>
              </a:ext>
            </a:extLst>
          </p:cNvPr>
          <p:cNvSpPr>
            <a:spLocks noGrp="1"/>
          </p:cNvSpPr>
          <p:nvPr>
            <p:ph type="body" sz="quarter" idx="22" hasCustomPrompt="1"/>
          </p:nvPr>
        </p:nvSpPr>
        <p:spPr>
          <a:xfrm>
            <a:off x="9829455" y="3510097"/>
            <a:ext cx="3421384" cy="36527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Tree>
    <p:extLst>
      <p:ext uri="{BB962C8B-B14F-4D97-AF65-F5344CB8AC3E}">
        <p14:creationId xmlns:p14="http://schemas.microsoft.com/office/powerpoint/2010/main" val="187686951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al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14400" y="388769"/>
            <a:ext cx="118872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155102403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General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14400" y="388769"/>
            <a:ext cx="118872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4">
            <a:extLst>
              <a:ext uri="{FF2B5EF4-FFF2-40B4-BE49-F238E27FC236}">
                <a16:creationId xmlns:a16="http://schemas.microsoft.com/office/drawing/2014/main" id="{A763C46B-7CF2-8983-3813-20DF3B3B5046}"/>
              </a:ext>
            </a:extLst>
          </p:cNvPr>
          <p:cNvSpPr>
            <a:spLocks noGrp="1"/>
          </p:cNvSpPr>
          <p:nvPr>
            <p:ph sz="quarter" idx="13" hasCustomPrompt="1"/>
          </p:nvPr>
        </p:nvSpPr>
        <p:spPr>
          <a:xfrm>
            <a:off x="914400" y="2093583"/>
            <a:ext cx="12649200" cy="6212217"/>
          </a:xfrm>
        </p:spPr>
        <p:txBody>
          <a:bodyPr/>
          <a:lstStyle>
            <a:lvl1pPr marL="0" indent="0" algn="ctr">
              <a:buNone/>
              <a:defRPr/>
            </a:lvl1pPr>
          </a:lstStyle>
          <a:p>
            <a:r>
              <a:rPr lang="en-US"/>
              <a:t>Insert media by clicking icon </a:t>
            </a:r>
          </a:p>
        </p:txBody>
      </p:sp>
    </p:spTree>
    <p:extLst>
      <p:ext uri="{BB962C8B-B14F-4D97-AF65-F5344CB8AC3E}">
        <p14:creationId xmlns:p14="http://schemas.microsoft.com/office/powerpoint/2010/main" val="166113815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72F3-9095-42DB-9420-066972D3B664}"/>
              </a:ext>
            </a:extLst>
          </p:cNvPr>
          <p:cNvSpPr>
            <a:spLocks noGrp="1"/>
          </p:cNvSpPr>
          <p:nvPr>
            <p:ph type="title" hasCustomPrompt="1"/>
          </p:nvPr>
        </p:nvSpPr>
        <p:spPr>
          <a:xfrm>
            <a:off x="9835640" y="-1436376"/>
            <a:ext cx="4410232" cy="1047751"/>
          </a:xfrm>
        </p:spPr>
        <p:txBody>
          <a:bodyPr/>
          <a:lstStyle>
            <a:lvl1pPr>
              <a:defRPr/>
            </a:lvl1pPr>
          </a:lstStyle>
          <a:p>
            <a:r>
              <a:rPr lang="en-US"/>
              <a:t>Edit hidden title</a:t>
            </a:r>
          </a:p>
        </p:txBody>
      </p:sp>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grpSp>
        <p:nvGrpSpPr>
          <p:cNvPr id="9" name="Group 8">
            <a:extLst>
              <a:ext uri="{FF2B5EF4-FFF2-40B4-BE49-F238E27FC236}">
                <a16:creationId xmlns:a16="http://schemas.microsoft.com/office/drawing/2014/main" id="{6BF15881-E074-D741-8788-F7549BDB3E49}"/>
              </a:ext>
              <a:ext uri="{C183D7F6-B498-43B3-948B-1728B52AA6E4}">
                <adec:decorative xmlns:adec="http://schemas.microsoft.com/office/drawing/2017/decorative" val="1"/>
              </a:ext>
            </a:extLst>
          </p:cNvPr>
          <p:cNvGrpSpPr/>
          <p:nvPr userDrawn="1"/>
        </p:nvGrpSpPr>
        <p:grpSpPr>
          <a:xfrm>
            <a:off x="1364151" y="-1198130"/>
            <a:ext cx="8089009" cy="685740"/>
            <a:chOff x="2492994" y="2126192"/>
            <a:chExt cx="8089009" cy="685740"/>
          </a:xfrm>
        </p:grpSpPr>
        <p:sp>
          <p:nvSpPr>
            <p:cNvPr id="10" name="Rectangle 9">
              <a:extLst>
                <a:ext uri="{FF2B5EF4-FFF2-40B4-BE49-F238E27FC236}">
                  <a16:creationId xmlns:a16="http://schemas.microsoft.com/office/drawing/2014/main" id="{60215669-DADC-DA45-9C83-5F7BD8AB3A1C}"/>
                </a:ext>
              </a:extLst>
            </p:cNvPr>
            <p:cNvSpPr/>
            <p:nvPr/>
          </p:nvSpPr>
          <p:spPr>
            <a:xfrm>
              <a:off x="2577627" y="2126192"/>
              <a:ext cx="1600200" cy="2743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EDFFE1-AEE5-DE40-BAC8-FE728DCBF844}"/>
                </a:ext>
              </a:extLst>
            </p:cNvPr>
            <p:cNvSpPr txBox="1"/>
            <p:nvPr/>
          </p:nvSpPr>
          <p:spPr>
            <a:xfrm>
              <a:off x="2492994" y="2411822"/>
              <a:ext cx="1290626" cy="384204"/>
            </a:xfrm>
            <a:prstGeom prst="rect">
              <a:avLst/>
            </a:prstGeom>
            <a:noFill/>
          </p:spPr>
          <p:txBody>
            <a:bodyPr wrap="square" rtlCol="0">
              <a:spAutoFit/>
            </a:bodyPr>
            <a:lstStyle/>
            <a:p>
              <a:r>
                <a:rPr lang="en-US" sz="1000"/>
                <a:t>Primary</a:t>
              </a:r>
              <a:br>
                <a:rPr lang="en-US" sz="1000"/>
              </a:br>
              <a:r>
                <a:rPr lang="en-US" sz="1000"/>
                <a:t>RGB 0/93/170</a:t>
              </a:r>
            </a:p>
          </p:txBody>
        </p:sp>
        <p:sp>
          <p:nvSpPr>
            <p:cNvPr id="12" name="Rectangle 11">
              <a:extLst>
                <a:ext uri="{FF2B5EF4-FFF2-40B4-BE49-F238E27FC236}">
                  <a16:creationId xmlns:a16="http://schemas.microsoft.com/office/drawing/2014/main" id="{9F93C790-26BF-2B41-AA12-5400DC96318A}"/>
                </a:ext>
              </a:extLst>
            </p:cNvPr>
            <p:cNvSpPr/>
            <p:nvPr/>
          </p:nvSpPr>
          <p:spPr>
            <a:xfrm>
              <a:off x="4180545" y="2126192"/>
              <a:ext cx="1600200" cy="274320"/>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658A6B0-F11C-4743-8B88-F5DB0699614D}"/>
                </a:ext>
              </a:extLst>
            </p:cNvPr>
            <p:cNvSpPr txBox="1"/>
            <p:nvPr/>
          </p:nvSpPr>
          <p:spPr>
            <a:xfrm>
              <a:off x="4097668" y="2411822"/>
              <a:ext cx="1290626" cy="400110"/>
            </a:xfrm>
            <a:prstGeom prst="rect">
              <a:avLst/>
            </a:prstGeom>
            <a:noFill/>
            <a:ln>
              <a:noFill/>
            </a:ln>
          </p:spPr>
          <p:txBody>
            <a:bodyPr wrap="square" rtlCol="0">
              <a:spAutoFit/>
            </a:bodyPr>
            <a:lstStyle/>
            <a:p>
              <a:r>
                <a:rPr lang="en-US" sz="1000"/>
                <a:t>2</a:t>
              </a:r>
              <a:r>
                <a:rPr lang="en-US" sz="1000" baseline="30000"/>
                <a:t>nd</a:t>
              </a:r>
              <a:r>
                <a:rPr lang="en-US" sz="1000"/>
                <a:t>/Community</a:t>
              </a:r>
              <a:br>
                <a:rPr lang="en-US" sz="1000"/>
              </a:br>
              <a:r>
                <a:rPr lang="en-US" sz="1000"/>
                <a:t>RGB 120/162/47</a:t>
              </a:r>
            </a:p>
          </p:txBody>
        </p:sp>
        <p:sp>
          <p:nvSpPr>
            <p:cNvPr id="14" name="Rectangle 13">
              <a:extLst>
                <a:ext uri="{FF2B5EF4-FFF2-40B4-BE49-F238E27FC236}">
                  <a16:creationId xmlns:a16="http://schemas.microsoft.com/office/drawing/2014/main" id="{DD8116AF-9573-4C4D-8B66-0DC304710DE6}"/>
                </a:ext>
              </a:extLst>
            </p:cNvPr>
            <p:cNvSpPr/>
            <p:nvPr/>
          </p:nvSpPr>
          <p:spPr>
            <a:xfrm>
              <a:off x="5779051" y="2126192"/>
              <a:ext cx="1600200" cy="274320"/>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4E310E7-741B-E64C-830E-9C955AB42403}"/>
                </a:ext>
              </a:extLst>
            </p:cNvPr>
            <p:cNvSpPr txBox="1"/>
            <p:nvPr/>
          </p:nvSpPr>
          <p:spPr>
            <a:xfrm>
              <a:off x="5711164" y="2411822"/>
              <a:ext cx="1290626" cy="400110"/>
            </a:xfrm>
            <a:prstGeom prst="rect">
              <a:avLst/>
            </a:prstGeom>
            <a:noFill/>
          </p:spPr>
          <p:txBody>
            <a:bodyPr wrap="square" rtlCol="0">
              <a:spAutoFit/>
            </a:bodyPr>
            <a:lstStyle/>
            <a:p>
              <a:r>
                <a:rPr lang="en-US" sz="1000"/>
                <a:t>2</a:t>
              </a:r>
              <a:r>
                <a:rPr lang="en-US" sz="1000" baseline="30000"/>
                <a:t>nd</a:t>
              </a:r>
              <a:r>
                <a:rPr lang="en-US" sz="1000"/>
                <a:t>/Metro Transit</a:t>
              </a:r>
              <a:br>
                <a:rPr lang="en-US" sz="1000"/>
              </a:br>
              <a:r>
                <a:rPr lang="en-US" sz="1000"/>
                <a:t>RGB 238/49/36</a:t>
              </a:r>
            </a:p>
          </p:txBody>
        </p:sp>
        <p:sp>
          <p:nvSpPr>
            <p:cNvPr id="16" name="Rectangle 15">
              <a:extLst>
                <a:ext uri="{FF2B5EF4-FFF2-40B4-BE49-F238E27FC236}">
                  <a16:creationId xmlns:a16="http://schemas.microsoft.com/office/drawing/2014/main" id="{1396B5F4-30F4-E544-BEDB-C998A39D2C09}"/>
                </a:ext>
              </a:extLst>
            </p:cNvPr>
            <p:cNvSpPr/>
            <p:nvPr/>
          </p:nvSpPr>
          <p:spPr>
            <a:xfrm>
              <a:off x="7374473" y="2126192"/>
              <a:ext cx="1600200" cy="27505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805827C-C451-0B44-8089-B79225C350BE}"/>
                </a:ext>
              </a:extLst>
            </p:cNvPr>
            <p:cNvSpPr txBox="1"/>
            <p:nvPr/>
          </p:nvSpPr>
          <p:spPr>
            <a:xfrm>
              <a:off x="7309672" y="2411822"/>
              <a:ext cx="1290626" cy="384204"/>
            </a:xfrm>
            <a:prstGeom prst="rect">
              <a:avLst/>
            </a:prstGeom>
            <a:noFill/>
            <a:ln>
              <a:noFill/>
            </a:ln>
          </p:spPr>
          <p:txBody>
            <a:bodyPr wrap="square" rtlCol="0">
              <a:spAutoFit/>
            </a:bodyPr>
            <a:lstStyle/>
            <a:p>
              <a:r>
                <a:rPr lang="en-US" sz="1000"/>
                <a:t>2</a:t>
              </a:r>
              <a:r>
                <a:rPr lang="en-US" sz="1000" baseline="30000"/>
                <a:t>nd</a:t>
              </a:r>
              <a:r>
                <a:rPr lang="en-US" sz="1000"/>
                <a:t>/Environmental</a:t>
              </a:r>
              <a:br>
                <a:rPr lang="en-US" sz="1000"/>
              </a:br>
              <a:r>
                <a:rPr lang="en-US" sz="1000"/>
                <a:t>RGB 0/154/199</a:t>
              </a:r>
            </a:p>
          </p:txBody>
        </p:sp>
        <p:sp>
          <p:nvSpPr>
            <p:cNvPr id="18" name="Rectangle 17">
              <a:extLst>
                <a:ext uri="{FF2B5EF4-FFF2-40B4-BE49-F238E27FC236}">
                  <a16:creationId xmlns:a16="http://schemas.microsoft.com/office/drawing/2014/main" id="{DE310923-FC7B-0B4F-864F-CBC5477C4CF8}"/>
                </a:ext>
              </a:extLst>
            </p:cNvPr>
            <p:cNvSpPr/>
            <p:nvPr userDrawn="1"/>
          </p:nvSpPr>
          <p:spPr>
            <a:xfrm>
              <a:off x="8981803" y="2126192"/>
              <a:ext cx="1600200" cy="274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6F23D32-3A9C-ED4D-A4C3-FA9D13DCE618}"/>
                </a:ext>
              </a:extLst>
            </p:cNvPr>
            <p:cNvSpPr txBox="1"/>
            <p:nvPr userDrawn="1"/>
          </p:nvSpPr>
          <p:spPr>
            <a:xfrm>
              <a:off x="8991600" y="2411822"/>
              <a:ext cx="1290626" cy="400110"/>
            </a:xfrm>
            <a:prstGeom prst="rect">
              <a:avLst/>
            </a:prstGeom>
            <a:noFill/>
            <a:ln>
              <a:noFill/>
            </a:ln>
          </p:spPr>
          <p:txBody>
            <a:bodyPr wrap="square" rtlCol="0">
              <a:spAutoFit/>
            </a:bodyPr>
            <a:lstStyle/>
            <a:p>
              <a:r>
                <a:rPr lang="en-US" sz="1000"/>
                <a:t>Black</a:t>
              </a:r>
              <a:br>
                <a:rPr lang="en-US" sz="1000"/>
              </a:br>
              <a:r>
                <a:rPr lang="en-US" sz="1000"/>
                <a:t>RGB 0/0/0</a:t>
              </a:r>
            </a:p>
          </p:txBody>
        </p:sp>
      </p:grpSp>
    </p:spTree>
    <p:extLst>
      <p:ext uri="{BB962C8B-B14F-4D97-AF65-F5344CB8AC3E}">
        <p14:creationId xmlns:p14="http://schemas.microsoft.com/office/powerpoint/2010/main" val="1193718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2 Placehol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7A17E7-4E9E-0649-BCCF-5B7B3510578D}"/>
              </a:ext>
              <a:ext uri="{C183D7F6-B498-43B3-948B-1728B52AA6E4}">
                <adec:decorative xmlns:adec="http://schemas.microsoft.com/office/drawing/2017/decorative" val="1"/>
              </a:ext>
            </a:extLst>
          </p:cNvPr>
          <p:cNvSpPr/>
          <p:nvPr userDrawn="1"/>
        </p:nvSpPr>
        <p:spPr>
          <a:xfrm>
            <a:off x="0" y="0"/>
            <a:ext cx="9410701"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3C100B06-7666-8E44-901C-4D7607A97D7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9410701" cy="8229600"/>
          </a:xfrm>
          <a:prstGeom prst="rect">
            <a:avLst/>
          </a:prstGeom>
        </p:spPr>
      </p:pic>
      <p:pic>
        <p:nvPicPr>
          <p:cNvPr id="12" name="Picture 11">
            <a:extLst>
              <a:ext uri="{FF2B5EF4-FFF2-40B4-BE49-F238E27FC236}">
                <a16:creationId xmlns:a16="http://schemas.microsoft.com/office/drawing/2014/main" id="{44E1B93D-8EDA-E141-BF60-627EACEBDEA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8461" y="5362187"/>
            <a:ext cx="3423868" cy="2349986"/>
          </a:xfrm>
          <a:prstGeom prst="rect">
            <a:avLst/>
          </a:prstGeom>
        </p:spPr>
      </p:pic>
      <p:cxnSp>
        <p:nvCxnSpPr>
          <p:cNvPr id="15" name="Straight Connector 14">
            <a:extLst>
              <a:ext uri="{FF2B5EF4-FFF2-40B4-BE49-F238E27FC236}">
                <a16:creationId xmlns:a16="http://schemas.microsoft.com/office/drawing/2014/main" id="{64645C8B-CF09-5B43-ABE1-6C6F9A4C81C7}"/>
              </a:ext>
              <a:ext uri="{C183D7F6-B498-43B3-948B-1728B52AA6E4}">
                <adec:decorative xmlns:adec="http://schemas.microsoft.com/office/drawing/2017/decorative" val="1"/>
              </a:ext>
            </a:extLst>
          </p:cNvPr>
          <p:cNvCxnSpPr>
            <a:cxnSpLocks/>
          </p:cNvCxnSpPr>
          <p:nvPr userDrawn="1"/>
        </p:nvCxnSpPr>
        <p:spPr>
          <a:xfrm>
            <a:off x="1036320" y="7132320"/>
            <a:ext cx="7233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B3438A1-3C23-4497-AF7B-822C87ED19B6}"/>
              </a:ext>
            </a:extLst>
          </p:cNvPr>
          <p:cNvSpPr>
            <a:spLocks noGrp="1"/>
          </p:cNvSpPr>
          <p:nvPr>
            <p:ph type="title" hasCustomPrompt="1"/>
          </p:nvPr>
        </p:nvSpPr>
        <p:spPr>
          <a:xfrm>
            <a:off x="973088" y="2260824"/>
            <a:ext cx="6702129" cy="1556263"/>
          </a:xfrm>
        </p:spPr>
        <p:txBody>
          <a:bodyPr anchor="b">
            <a:noAutofit/>
          </a:bodyPr>
          <a:lstStyle>
            <a:lvl1pPr>
              <a:defRPr sz="4800" b="1">
                <a:solidFill>
                  <a:schemeClr val="bg1"/>
                </a:solidFill>
              </a:defRPr>
            </a:lvl1pPr>
          </a:lstStyle>
          <a:p>
            <a:pPr lvl="0"/>
            <a:r>
              <a:rPr lang="en-US"/>
              <a:t>Title of presentation goes here </a:t>
            </a:r>
          </a:p>
        </p:txBody>
      </p:sp>
      <p:sp>
        <p:nvSpPr>
          <p:cNvPr id="17" name="Text Placeholder 17">
            <a:extLst>
              <a:ext uri="{FF2B5EF4-FFF2-40B4-BE49-F238E27FC236}">
                <a16:creationId xmlns:a16="http://schemas.microsoft.com/office/drawing/2014/main" id="{668068E9-498F-2943-85F8-07F6E0D578C1}"/>
              </a:ext>
            </a:extLst>
          </p:cNvPr>
          <p:cNvSpPr>
            <a:spLocks noGrp="1"/>
          </p:cNvSpPr>
          <p:nvPr>
            <p:ph type="body" sz="quarter" idx="11" hasCustomPrompt="1"/>
          </p:nvPr>
        </p:nvSpPr>
        <p:spPr>
          <a:xfrm>
            <a:off x="974996" y="4369324"/>
            <a:ext cx="6733608" cy="826512"/>
          </a:xfrm>
        </p:spPr>
        <p:txBody>
          <a:bodyPr>
            <a:noAutofit/>
          </a:bodyPr>
          <a:lstStyle>
            <a:lvl1pPr marL="0" indent="0">
              <a:buFontTx/>
              <a:buNone/>
              <a:defRPr sz="2400" b="0" i="0">
                <a:solidFill>
                  <a:schemeClr val="bg1"/>
                </a:solidFill>
                <a:latin typeface="Arial" panose="020B0604020202020204" pitchFamily="34" charset="0"/>
                <a:cs typeface="Arial" panose="020B0604020202020204" pitchFamily="34" charset="0"/>
              </a:defRPr>
            </a:lvl1pPr>
          </a:lstStyle>
          <a:p>
            <a:pPr lvl="0"/>
            <a:r>
              <a:rPr lang="en-US"/>
              <a:t>Subhead</a:t>
            </a:r>
          </a:p>
        </p:txBody>
      </p:sp>
      <p:sp>
        <p:nvSpPr>
          <p:cNvPr id="18" name="Text Placeholder 17">
            <a:extLst>
              <a:ext uri="{FF2B5EF4-FFF2-40B4-BE49-F238E27FC236}">
                <a16:creationId xmlns:a16="http://schemas.microsoft.com/office/drawing/2014/main" id="{52A275FD-2079-F14B-A71F-85D844D9070F}"/>
              </a:ext>
            </a:extLst>
          </p:cNvPr>
          <p:cNvSpPr>
            <a:spLocks noGrp="1"/>
          </p:cNvSpPr>
          <p:nvPr>
            <p:ph type="body" sz="quarter" idx="12" hasCustomPrompt="1"/>
          </p:nvPr>
        </p:nvSpPr>
        <p:spPr>
          <a:xfrm>
            <a:off x="974996" y="6659720"/>
            <a:ext cx="6818669" cy="381446"/>
          </a:xfrm>
        </p:spPr>
        <p:txBody>
          <a:bodyPr>
            <a:noAutofit/>
          </a:bodyPr>
          <a:lstStyle>
            <a:lvl1pPr marL="0" indent="0">
              <a:buFontTx/>
              <a:buNone/>
              <a:defRPr sz="1800" b="1" i="0">
                <a:solidFill>
                  <a:schemeClr val="bg1"/>
                </a:solidFill>
                <a:latin typeface="Arial" panose="020B0604020202020204" pitchFamily="34" charset="0"/>
                <a:cs typeface="Arial" panose="020B0604020202020204" pitchFamily="34" charset="0"/>
              </a:defRPr>
            </a:lvl1pPr>
          </a:lstStyle>
          <a:p>
            <a:pPr lvl="0"/>
            <a:r>
              <a:rPr lang="en-US"/>
              <a:t>Presenter Name</a:t>
            </a:r>
          </a:p>
        </p:txBody>
      </p:sp>
      <p:sp>
        <p:nvSpPr>
          <p:cNvPr id="19" name="Text Placeholder 17">
            <a:extLst>
              <a:ext uri="{FF2B5EF4-FFF2-40B4-BE49-F238E27FC236}">
                <a16:creationId xmlns:a16="http://schemas.microsoft.com/office/drawing/2014/main" id="{D0AAF368-F173-E54B-8878-34A5546AC3F4}"/>
              </a:ext>
            </a:extLst>
          </p:cNvPr>
          <p:cNvSpPr>
            <a:spLocks noGrp="1"/>
          </p:cNvSpPr>
          <p:nvPr>
            <p:ph type="body" sz="quarter" idx="13" hasCustomPrompt="1"/>
          </p:nvPr>
        </p:nvSpPr>
        <p:spPr>
          <a:xfrm>
            <a:off x="974996" y="7299513"/>
            <a:ext cx="6818669" cy="412655"/>
          </a:xfrm>
        </p:spPr>
        <p:txBody>
          <a:bodyPr>
            <a:no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stStyle>
          <a:p>
            <a:pPr lvl="0"/>
            <a:r>
              <a:rPr lang="en-US"/>
              <a:t>Month </a:t>
            </a:r>
            <a:r>
              <a:rPr lang="en-US" err="1"/>
              <a:t>YYYY</a:t>
            </a:r>
            <a:r>
              <a:rPr lang="en-US"/>
              <a:t>    metrocouncil.org</a:t>
            </a:r>
          </a:p>
        </p:txBody>
      </p:sp>
      <p:sp>
        <p:nvSpPr>
          <p:cNvPr id="11" name="Picture Placeholder 5">
            <a:extLst>
              <a:ext uri="{FF2B5EF4-FFF2-40B4-BE49-F238E27FC236}">
                <a16:creationId xmlns:a16="http://schemas.microsoft.com/office/drawing/2014/main" id="{50B883B5-CE28-7543-BC3A-E473B7F7EB19}"/>
              </a:ext>
            </a:extLst>
          </p:cNvPr>
          <p:cNvSpPr>
            <a:spLocks noGrp="1"/>
          </p:cNvSpPr>
          <p:nvPr>
            <p:ph type="pic" sz="quarter" idx="15"/>
          </p:nvPr>
        </p:nvSpPr>
        <p:spPr>
          <a:xfrm>
            <a:off x="9421091" y="0"/>
            <a:ext cx="5209309" cy="4957325"/>
          </a:xfrm>
        </p:spPr>
        <p:txBody>
          <a:bodyPr anchor="t"/>
          <a:lstStyle>
            <a:lvl1pPr marL="0" indent="0" algn="ctr">
              <a:lnSpc>
                <a:spcPct val="100000"/>
              </a:lnSpc>
              <a:buNone/>
              <a:defRPr/>
            </a:lvl1pPr>
          </a:lstStyle>
          <a:p>
            <a:r>
              <a:rPr lang="en-US"/>
              <a:t>Click icon to add picture</a:t>
            </a:r>
          </a:p>
        </p:txBody>
      </p:sp>
    </p:spTree>
    <p:extLst>
      <p:ext uri="{BB962C8B-B14F-4D97-AF65-F5344CB8AC3E}">
        <p14:creationId xmlns:p14="http://schemas.microsoft.com/office/powerpoint/2010/main" val="17518312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D 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6CF9EC29-9C14-482A-8766-5891FF45BCCB}"/>
              </a:ext>
            </a:extLst>
          </p:cNvPr>
          <p:cNvSpPr>
            <a:spLocks noGrp="1"/>
          </p:cNvSpPr>
          <p:nvPr>
            <p:ph type="title" hasCustomPrompt="1"/>
          </p:nvPr>
        </p:nvSpPr>
        <p:spPr>
          <a:xfrm>
            <a:off x="948267" y="3413480"/>
            <a:ext cx="4104974" cy="1529996"/>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0D4CBAB-5817-2244-AE83-B41C6E97AAF9}"/>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5" name="TextBox 14">
            <a:extLst>
              <a:ext uri="{FF2B5EF4-FFF2-40B4-BE49-F238E27FC236}">
                <a16:creationId xmlns:a16="http://schemas.microsoft.com/office/drawing/2014/main" id="{654650E4-08B9-4C9D-A6DB-E24AC8051ACD}"/>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5" name="Picture 4" descr="Woman working in community garden in Hopkins">
            <a:extLst>
              <a:ext uri="{FF2B5EF4-FFF2-40B4-BE49-F238E27FC236}">
                <a16:creationId xmlns:a16="http://schemas.microsoft.com/office/drawing/2014/main" id="{113FC4D9-603F-7892-5B2D-CAC89B22E3A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05646" y="0"/>
            <a:ext cx="8257953" cy="8229600"/>
          </a:xfrm>
          <a:prstGeom prst="rect">
            <a:avLst/>
          </a:prstGeom>
        </p:spPr>
      </p:pic>
    </p:spTree>
    <p:extLst>
      <p:ext uri="{BB962C8B-B14F-4D97-AF65-F5344CB8AC3E}">
        <p14:creationId xmlns:p14="http://schemas.microsoft.com/office/powerpoint/2010/main" val="24745596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D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115578"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5" name="Picture Placeholder 5">
            <a:extLst>
              <a:ext uri="{FF2B5EF4-FFF2-40B4-BE49-F238E27FC236}">
                <a16:creationId xmlns:a16="http://schemas.microsoft.com/office/drawing/2014/main" id="{2742C81F-BE80-B741-A829-77958184B728}"/>
              </a:ext>
            </a:extLst>
          </p:cNvPr>
          <p:cNvSpPr>
            <a:spLocks noGrp="1"/>
          </p:cNvSpPr>
          <p:nvPr>
            <p:ph type="pic" sz="quarter" idx="14" hasCustomPrompt="1"/>
          </p:nvPr>
        </p:nvSpPr>
        <p:spPr>
          <a:xfrm>
            <a:off x="5313958" y="0"/>
            <a:ext cx="8249640" cy="8229600"/>
          </a:xfrm>
        </p:spPr>
        <p:txBody>
          <a:bodyPr anchor="t"/>
          <a:lstStyle>
            <a:lvl1pPr marL="0" indent="0" algn="ctr">
              <a:lnSpc>
                <a:spcPct val="100000"/>
              </a:lnSpc>
              <a:buNone/>
              <a:defRPr/>
            </a:lvl1pPr>
          </a:lstStyle>
          <a:p>
            <a:r>
              <a:rPr lang="en-US"/>
              <a:t>Insert picture by clicking icon</a:t>
            </a:r>
          </a:p>
        </p:txBody>
      </p:sp>
    </p:spTree>
    <p:extLst>
      <p:ext uri="{BB962C8B-B14F-4D97-AF65-F5344CB8AC3E}">
        <p14:creationId xmlns:p14="http://schemas.microsoft.com/office/powerpoint/2010/main" val="472075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D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14400" y="383723"/>
            <a:ext cx="1188720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0"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0"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290139"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pic>
        <p:nvPicPr>
          <p:cNvPr id="15" name="Picture 14" descr="Outdoors photograph of Metro Transit Light Rail train at a platform stop">
            <a:extLst>
              <a:ext uri="{FF2B5EF4-FFF2-40B4-BE49-F238E27FC236}">
                <a16:creationId xmlns:a16="http://schemas.microsoft.com/office/drawing/2014/main" id="{5699583D-741C-714B-BA71-ACAC0D1997D5}"/>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3" name="Picture 2" descr="Corn field in Dakota County">
            <a:extLst>
              <a:ext uri="{FF2B5EF4-FFF2-40B4-BE49-F238E27FC236}">
                <a16:creationId xmlns:a16="http://schemas.microsoft.com/office/drawing/2014/main" id="{7A634800-1CA4-82D8-FDE5-EE2EA12B534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468101" y="3863771"/>
            <a:ext cx="2114674" cy="2123710"/>
          </a:xfrm>
          <a:prstGeom prst="rect">
            <a:avLst/>
          </a:prstGeom>
        </p:spPr>
      </p:pic>
      <p:pic>
        <p:nvPicPr>
          <p:cNvPr id="4" name="Picture 3" descr="Man drinking from a water fountain">
            <a:extLst>
              <a:ext uri="{FF2B5EF4-FFF2-40B4-BE49-F238E27FC236}">
                <a16:creationId xmlns:a16="http://schemas.microsoft.com/office/drawing/2014/main" id="{DEEA8930-50A7-3437-F1B0-9052BF75DCD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852"/>
          <a:stretch/>
        </p:blipFill>
        <p:spPr>
          <a:xfrm>
            <a:off x="11452936" y="1705224"/>
            <a:ext cx="2110662" cy="2074508"/>
          </a:xfrm>
          <a:prstGeom prst="rect">
            <a:avLst/>
          </a:prstGeom>
        </p:spPr>
      </p:pic>
    </p:spTree>
    <p:extLst>
      <p:ext uri="{BB962C8B-B14F-4D97-AF65-F5344CB8AC3E}">
        <p14:creationId xmlns:p14="http://schemas.microsoft.com/office/powerpoint/2010/main" val="136526131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D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14400" y="383723"/>
            <a:ext cx="1196340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0"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0"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290138" y="3086100"/>
            <a:ext cx="4362451"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2" name="Picture Placeholder 3">
            <a:extLst>
              <a:ext uri="{FF2B5EF4-FFF2-40B4-BE49-F238E27FC236}">
                <a16:creationId xmlns:a16="http://schemas.microsoft.com/office/drawing/2014/main" id="{E6F788E4-C5A7-A8C2-6E65-41F944526D0F}"/>
              </a:ext>
            </a:extLst>
          </p:cNvPr>
          <p:cNvSpPr>
            <a:spLocks noGrp="1" noChangeAspect="1"/>
          </p:cNvSpPr>
          <p:nvPr>
            <p:ph type="pic" sz="quarter" idx="14"/>
          </p:nvPr>
        </p:nvSpPr>
        <p:spPr>
          <a:xfrm>
            <a:off x="11468100" y="1727277"/>
            <a:ext cx="2095500" cy="2006523"/>
          </a:xfrm>
          <a:solidFill>
            <a:schemeClr val="bg1"/>
          </a:solidFill>
        </p:spPr>
        <p:txBody>
          <a:bodyPr/>
          <a:lstStyle>
            <a:lvl1pPr marL="0" indent="0" algn="ctr">
              <a:buNone/>
              <a:defRPr/>
            </a:lvl1pPr>
          </a:lstStyle>
          <a:p>
            <a:endParaRPr lang="en-US"/>
          </a:p>
          <a:p>
            <a:r>
              <a:rPr lang="en-US"/>
              <a:t>Picture 1</a:t>
            </a:r>
          </a:p>
        </p:txBody>
      </p:sp>
      <p:sp>
        <p:nvSpPr>
          <p:cNvPr id="23" name="Picture Placeholder 5">
            <a:extLst>
              <a:ext uri="{FF2B5EF4-FFF2-40B4-BE49-F238E27FC236}">
                <a16:creationId xmlns:a16="http://schemas.microsoft.com/office/drawing/2014/main" id="{9176F44D-3DC7-BA25-6896-C696931234C3}"/>
              </a:ext>
            </a:extLst>
          </p:cNvPr>
          <p:cNvSpPr>
            <a:spLocks noGrp="1" noChangeAspect="1"/>
          </p:cNvSpPr>
          <p:nvPr>
            <p:ph type="pic" sz="quarter" idx="15"/>
          </p:nvPr>
        </p:nvSpPr>
        <p:spPr>
          <a:xfrm>
            <a:off x="11468100" y="3886200"/>
            <a:ext cx="2095500" cy="2097560"/>
          </a:xfrm>
          <a:solidFill>
            <a:schemeClr val="bg1"/>
          </a:solidFill>
        </p:spPr>
        <p:txBody>
          <a:bodyPr/>
          <a:lstStyle>
            <a:lvl1pPr marL="0" indent="0" algn="ctr">
              <a:buNone/>
              <a:defRPr/>
            </a:lvl1pPr>
          </a:lstStyle>
          <a:p>
            <a:endParaRPr lang="en-US"/>
          </a:p>
          <a:p>
            <a:r>
              <a:rPr lang="en-US"/>
              <a:t>Picture 2</a:t>
            </a:r>
          </a:p>
        </p:txBody>
      </p:sp>
      <p:sp>
        <p:nvSpPr>
          <p:cNvPr id="25" name="Picture Placeholder 11">
            <a:extLst>
              <a:ext uri="{FF2B5EF4-FFF2-40B4-BE49-F238E27FC236}">
                <a16:creationId xmlns:a16="http://schemas.microsoft.com/office/drawing/2014/main" id="{B0C681E8-AE39-1214-18BB-751C9D1541B8}"/>
              </a:ext>
            </a:extLst>
          </p:cNvPr>
          <p:cNvSpPr>
            <a:spLocks noGrp="1" noChangeAspect="1"/>
          </p:cNvSpPr>
          <p:nvPr>
            <p:ph type="pic" sz="quarter" idx="16"/>
          </p:nvPr>
        </p:nvSpPr>
        <p:spPr>
          <a:xfrm>
            <a:off x="11468100" y="6132283"/>
            <a:ext cx="2095500" cy="2097559"/>
          </a:xfrm>
          <a:solidFill>
            <a:schemeClr val="bg1"/>
          </a:solidFill>
        </p:spPr>
        <p:txBody>
          <a:bodyPr/>
          <a:lstStyle>
            <a:lvl1pPr marL="0" indent="0" algn="ctr">
              <a:buNone/>
              <a:defRPr/>
            </a:lvl1pPr>
          </a:lstStyle>
          <a:p>
            <a:endParaRPr lang="en-US"/>
          </a:p>
          <a:p>
            <a:r>
              <a:rPr lang="en-US"/>
              <a:t>Picture 3</a:t>
            </a:r>
          </a:p>
        </p:txBody>
      </p:sp>
    </p:spTree>
    <p:extLst>
      <p:ext uri="{BB962C8B-B14F-4D97-AF65-F5344CB8AC3E}">
        <p14:creationId xmlns:p14="http://schemas.microsoft.com/office/powerpoint/2010/main" val="272575775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D column right phot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2" name="Picture 11" descr="A river running through a snowy area">
            <a:extLst>
              <a:ext uri="{FF2B5EF4-FFF2-40B4-BE49-F238E27FC236}">
                <a16:creationId xmlns:a16="http://schemas.microsoft.com/office/drawing/2014/main" id="{8B7B5896-C870-1C8F-53D3-D9F797174A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5458" y="1704814"/>
            <a:ext cx="8335589" cy="6524786"/>
          </a:xfrm>
          <a:prstGeom prst="rect">
            <a:avLst/>
          </a:prstGeom>
        </p:spPr>
      </p:pic>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14400"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0"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0"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4" name="Text Placeholder 4">
            <a:extLst>
              <a:ext uri="{FF2B5EF4-FFF2-40B4-BE49-F238E27FC236}">
                <a16:creationId xmlns:a16="http://schemas.microsoft.com/office/drawing/2014/main" id="{82BFDDE3-94C2-0E89-86DE-82E579AD2445}"/>
              </a:ext>
            </a:extLst>
          </p:cNvPr>
          <p:cNvSpPr>
            <a:spLocks noGrp="1"/>
          </p:cNvSpPr>
          <p:nvPr>
            <p:ph type="body" sz="quarter" idx="13" hasCustomPrompt="1"/>
          </p:nvPr>
        </p:nvSpPr>
        <p:spPr>
          <a:xfrm>
            <a:off x="5928705" y="6309277"/>
            <a:ext cx="6934200" cy="1447800"/>
          </a:xfrm>
        </p:spPr>
        <p:txBody>
          <a:bodyPr>
            <a:normAutofit/>
          </a:bodyPr>
          <a:lstStyle>
            <a:lvl1pPr marL="0" indent="0">
              <a:buNone/>
              <a:defRPr sz="2400" b="1">
                <a:solidFill>
                  <a:schemeClr val="bg1"/>
                </a:solidFill>
              </a:defRPr>
            </a:lvl1pPr>
          </a:lstStyle>
          <a:p>
            <a:pPr lvl="0"/>
            <a:r>
              <a:rPr lang="en-US" sz="2400" b="1">
                <a:solidFill>
                  <a:schemeClr val="bg1"/>
                </a:solidFill>
                <a:latin typeface="Arial" panose="020B0604020202020204" pitchFamily="34" charset="0"/>
                <a:cs typeface="Arial" panose="020B0604020202020204" pitchFamily="34" charset="0"/>
              </a:rPr>
              <a:t>“Add a quote or a statistic. Lorem ipsum dolor sit </a:t>
            </a:r>
            <a:r>
              <a:rPr lang="en-US" sz="2400" b="1" err="1">
                <a:solidFill>
                  <a:schemeClr val="bg1"/>
                </a:solidFill>
                <a:latin typeface="Arial" panose="020B0604020202020204" pitchFamily="34" charset="0"/>
                <a:cs typeface="Arial" panose="020B0604020202020204" pitchFamily="34" charset="0"/>
              </a:rPr>
              <a:t>amet</a:t>
            </a:r>
            <a:r>
              <a:rPr lang="en-US" sz="2400" b="1">
                <a:solidFill>
                  <a:schemeClr val="bg1"/>
                </a:solidFill>
                <a:latin typeface="Arial" panose="020B0604020202020204" pitchFamily="34" charset="0"/>
                <a:cs typeface="Arial" panose="020B0604020202020204" pitchFamily="34" charset="0"/>
              </a:rPr>
              <a:t>, </a:t>
            </a:r>
            <a:r>
              <a:rPr lang="en-US" sz="2400" b="1" err="1">
                <a:solidFill>
                  <a:schemeClr val="bg1"/>
                </a:solidFill>
                <a:latin typeface="Arial" panose="020B0604020202020204" pitchFamily="34" charset="0"/>
                <a:cs typeface="Arial" panose="020B0604020202020204" pitchFamily="34" charset="0"/>
              </a:rPr>
              <a:t>consectetur</a:t>
            </a:r>
            <a:r>
              <a:rPr lang="en-US" sz="2400" b="1">
                <a:solidFill>
                  <a:schemeClr val="bg1"/>
                </a:solidFill>
                <a:latin typeface="Arial" panose="020B0604020202020204" pitchFamily="34" charset="0"/>
                <a:cs typeface="Arial" panose="020B0604020202020204" pitchFamily="34" charset="0"/>
              </a:rPr>
              <a:t> </a:t>
            </a:r>
            <a:r>
              <a:rPr lang="en-US" sz="2400" b="1" err="1">
                <a:solidFill>
                  <a:schemeClr val="bg1"/>
                </a:solidFill>
                <a:latin typeface="Arial" panose="020B0604020202020204" pitchFamily="34" charset="0"/>
                <a:cs typeface="Arial" panose="020B0604020202020204" pitchFamily="34" charset="0"/>
              </a:rPr>
              <a:t>adipiscing</a:t>
            </a:r>
            <a:r>
              <a:rPr lang="en-US" sz="2400" b="1">
                <a:solidFill>
                  <a:schemeClr val="bg1"/>
                </a:solidFill>
                <a:latin typeface="Arial" panose="020B0604020202020204" pitchFamily="34" charset="0"/>
                <a:cs typeface="Arial" panose="020B0604020202020204" pitchFamily="34" charset="0"/>
              </a:rPr>
              <a:t> </a:t>
            </a:r>
            <a:r>
              <a:rPr lang="en-US" sz="2400" b="1" err="1">
                <a:solidFill>
                  <a:schemeClr val="bg1"/>
                </a:solidFill>
                <a:latin typeface="Arial" panose="020B0604020202020204" pitchFamily="34" charset="0"/>
                <a:cs typeface="Arial" panose="020B0604020202020204" pitchFamily="34" charset="0"/>
              </a:rPr>
              <a:t>elit</a:t>
            </a:r>
            <a:r>
              <a:rPr lang="en-US" sz="2400" b="1">
                <a:solidFill>
                  <a:schemeClr val="bg1"/>
                </a:solidFill>
                <a:latin typeface="Arial" panose="020B0604020202020204" pitchFamily="34" charset="0"/>
                <a:cs typeface="Arial" panose="020B0604020202020204" pitchFamily="34" charset="0"/>
              </a:rPr>
              <a:t>.”</a:t>
            </a:r>
            <a:br>
              <a:rPr lang="en-US" sz="2400" b="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 Author</a:t>
            </a:r>
          </a:p>
        </p:txBody>
      </p:sp>
    </p:spTree>
    <p:extLst>
      <p:ext uri="{BB962C8B-B14F-4D97-AF65-F5344CB8AC3E}">
        <p14:creationId xmlns:p14="http://schemas.microsoft.com/office/powerpoint/2010/main" val="149961837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D column right photo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14400"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0"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0"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6" name="Content Placeholder 4">
            <a:extLst>
              <a:ext uri="{FF2B5EF4-FFF2-40B4-BE49-F238E27FC236}">
                <a16:creationId xmlns:a16="http://schemas.microsoft.com/office/drawing/2014/main" id="{7177CCB1-4DBF-D2C2-2828-E7AEFCBDC60E}"/>
              </a:ext>
            </a:extLst>
          </p:cNvPr>
          <p:cNvSpPr>
            <a:spLocks noGrp="1"/>
          </p:cNvSpPr>
          <p:nvPr>
            <p:ph sz="quarter" idx="13" hasCustomPrompt="1"/>
          </p:nvPr>
        </p:nvSpPr>
        <p:spPr>
          <a:xfrm>
            <a:off x="5219700" y="1704815"/>
            <a:ext cx="8343900" cy="6524786"/>
          </a:xfrm>
        </p:spPr>
        <p:txBody>
          <a:bodyPr/>
          <a:lstStyle>
            <a:lvl1pPr marL="0" indent="0" algn="ctr">
              <a:buNone/>
              <a:defRPr/>
            </a:lvl1pPr>
          </a:lstStyle>
          <a:p>
            <a:r>
              <a:rPr lang="en-US"/>
              <a:t>Insert media by clicking icon </a:t>
            </a:r>
          </a:p>
        </p:txBody>
      </p:sp>
    </p:spTree>
    <p:extLst>
      <p:ext uri="{BB962C8B-B14F-4D97-AF65-F5344CB8AC3E}">
        <p14:creationId xmlns:p14="http://schemas.microsoft.com/office/powerpoint/2010/main" val="103039431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D column left photo w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2F2A984A-80DB-4790-A85C-24A35CB6525C}"/>
              </a:ext>
            </a:extLst>
          </p:cNvPr>
          <p:cNvSpPr>
            <a:spLocks noGrp="1"/>
          </p:cNvSpPr>
          <p:nvPr>
            <p:ph type="title" hasCustomPrompt="1"/>
          </p:nvPr>
        </p:nvSpPr>
        <p:spPr>
          <a:xfrm>
            <a:off x="914400" y="380526"/>
            <a:ext cx="11887199"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057400"/>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pic>
        <p:nvPicPr>
          <p:cNvPr id="14" name="Picture 13" descr="Families walking in Carver Crossing in Carver, Minn">
            <a:extLst>
              <a:ext uri="{FF2B5EF4-FFF2-40B4-BE49-F238E27FC236}">
                <a16:creationId xmlns:a16="http://schemas.microsoft.com/office/drawing/2014/main" id="{6D7EE2B0-BAD0-DD4C-B46B-1CB8EEA079F9}"/>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1702676"/>
            <a:ext cx="5222189" cy="6526924"/>
          </a:xfrm>
          <a:prstGeom prst="rect">
            <a:avLst/>
          </a:prstGeom>
        </p:spPr>
      </p:pic>
      <p:sp>
        <p:nvSpPr>
          <p:cNvPr id="16" name="Rectangle 15">
            <a:extLst>
              <a:ext uri="{FF2B5EF4-FFF2-40B4-BE49-F238E27FC236}">
                <a16:creationId xmlns:a16="http://schemas.microsoft.com/office/drawing/2014/main" id="{F340BD53-8E7E-2247-B749-FA69E9D5AC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3697285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D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14400" y="381100"/>
            <a:ext cx="11887199"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057400"/>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783249BA-F584-3840-AC82-1EA98485625C}"/>
              </a:ext>
            </a:extLst>
          </p:cNvPr>
          <p:cNvSpPr>
            <a:spLocks noGrp="1"/>
          </p:cNvSpPr>
          <p:nvPr>
            <p:ph type="pic" sz="quarter" idx="15" hasCustomPrompt="1"/>
          </p:nvPr>
        </p:nvSpPr>
        <p:spPr>
          <a:xfrm>
            <a:off x="0" y="1704815"/>
            <a:ext cx="5213206" cy="6524786"/>
          </a:xfrm>
        </p:spPr>
        <p:txBody>
          <a:bodyPr anchor="t"/>
          <a:lstStyle>
            <a:lvl1pPr marL="0" indent="0" algn="ctr">
              <a:lnSpc>
                <a:spcPct val="100000"/>
              </a:lnSpc>
              <a:buNone/>
              <a:defRPr/>
            </a:lvl1pPr>
          </a:lstStyle>
          <a:p>
            <a:r>
              <a:rPr lang="en-US"/>
              <a:t>Insert picture by clicking icon</a:t>
            </a:r>
          </a:p>
        </p:txBody>
      </p:sp>
    </p:spTree>
    <p:extLst>
      <p:ext uri="{BB962C8B-B14F-4D97-AF65-F5344CB8AC3E}">
        <p14:creationId xmlns:p14="http://schemas.microsoft.com/office/powerpoint/2010/main" val="414339158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D column 1 left photo thin">
    <p:spTree>
      <p:nvGrpSpPr>
        <p:cNvPr id="1" name=""/>
        <p:cNvGrpSpPr/>
        <p:nvPr/>
      </p:nvGrpSpPr>
      <p:grpSpPr>
        <a:xfrm>
          <a:off x="0" y="0"/>
          <a:ext cx="0" cy="0"/>
          <a:chOff x="0" y="0"/>
          <a:chExt cx="0" cy="0"/>
        </a:xfrm>
      </p:grpSpPr>
      <p:pic>
        <p:nvPicPr>
          <p:cNvPr id="15" name="Picture 14" descr="A bridge over a river&#10;&#10;Description automatically generated with low confidence">
            <a:extLst>
              <a:ext uri="{FF2B5EF4-FFF2-40B4-BE49-F238E27FC236}">
                <a16:creationId xmlns:a16="http://schemas.microsoft.com/office/drawing/2014/main" id="{D5AD68A8-78B9-9E4E-A669-F762236EAD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06824"/>
            <a:ext cx="3106271" cy="7422776"/>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14400"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001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4" name="Picture 3" descr="Homes and lake in Victoria">
            <a:extLst>
              <a:ext uri="{FF2B5EF4-FFF2-40B4-BE49-F238E27FC236}">
                <a16:creationId xmlns:a16="http://schemas.microsoft.com/office/drawing/2014/main" id="{6FCC36F4-3C1B-54FC-4665-2F6B3770F99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13" y="1704815"/>
            <a:ext cx="3114584" cy="6524786"/>
          </a:xfrm>
          <a:prstGeom prst="rect">
            <a:avLst/>
          </a:prstGeom>
        </p:spPr>
      </p:pic>
    </p:spTree>
    <p:extLst>
      <p:ext uri="{BB962C8B-B14F-4D97-AF65-F5344CB8AC3E}">
        <p14:creationId xmlns:p14="http://schemas.microsoft.com/office/powerpoint/2010/main" val="224429084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D column 1 left photo thin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14400"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001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A691D110-30AC-E54C-A4CF-203A6B5765AF}"/>
              </a:ext>
            </a:extLst>
          </p:cNvPr>
          <p:cNvSpPr>
            <a:spLocks noGrp="1"/>
          </p:cNvSpPr>
          <p:nvPr>
            <p:ph type="pic" sz="quarter" idx="15" hasCustomPrompt="1"/>
          </p:nvPr>
        </p:nvSpPr>
        <p:spPr>
          <a:xfrm>
            <a:off x="-1492" y="1704814"/>
            <a:ext cx="3105429" cy="6524786"/>
          </a:xfrm>
        </p:spPr>
        <p:txBody>
          <a:bodyPr anchor="t"/>
          <a:lstStyle>
            <a:lvl1pPr marL="0" indent="0" algn="ctr">
              <a:lnSpc>
                <a:spcPct val="100000"/>
              </a:lnSpc>
              <a:buNone/>
              <a:defRPr/>
            </a:lvl1pPr>
          </a:lstStyle>
          <a:p>
            <a:r>
              <a:rPr lang="en-US"/>
              <a:t>Insert picture by </a:t>
            </a:r>
          </a:p>
          <a:p>
            <a:r>
              <a:rPr lang="en-US"/>
              <a:t>clicking icon</a:t>
            </a:r>
          </a:p>
        </p:txBody>
      </p:sp>
    </p:spTree>
    <p:extLst>
      <p:ext uri="{BB962C8B-B14F-4D97-AF65-F5344CB8AC3E}">
        <p14:creationId xmlns:p14="http://schemas.microsoft.com/office/powerpoint/2010/main" val="294487126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18D4F6-B146-3D40-85EE-56D4ACFA9DF3}"/>
              </a:ext>
              <a:ext uri="{C183D7F6-B498-43B3-948B-1728B52AA6E4}">
                <adec:decorative xmlns:adec="http://schemas.microsoft.com/office/drawing/2017/decorative" val="1"/>
              </a:ext>
            </a:extLst>
          </p:cNvPr>
          <p:cNvSpPr/>
          <p:nvPr userDrawn="1"/>
        </p:nvSpPr>
        <p:spPr>
          <a:xfrm>
            <a:off x="0" y="0"/>
            <a:ext cx="9410701"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352E449A-2805-6144-A078-7816759352FF}"/>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29497" y="0"/>
            <a:ext cx="9410701" cy="8229600"/>
          </a:xfrm>
          <a:prstGeom prst="rect">
            <a:avLst/>
          </a:prstGeom>
        </p:spPr>
      </p:pic>
      <p:sp>
        <p:nvSpPr>
          <p:cNvPr id="12" name="Rectangle 11">
            <a:extLst>
              <a:ext uri="{FF2B5EF4-FFF2-40B4-BE49-F238E27FC236}">
                <a16:creationId xmlns:a16="http://schemas.microsoft.com/office/drawing/2014/main" id="{43C1CFF6-28B3-0740-82BC-0970C814D9B6}"/>
              </a:ext>
              <a:ext uri="{C183D7F6-B498-43B3-948B-1728B52AA6E4}">
                <adec:decorative xmlns:adec="http://schemas.microsoft.com/office/drawing/2017/decorative" val="1"/>
              </a:ext>
            </a:extLst>
          </p:cNvPr>
          <p:cNvSpPr/>
          <p:nvPr userDrawn="1"/>
        </p:nvSpPr>
        <p:spPr>
          <a:xfrm>
            <a:off x="729811" y="7394028"/>
            <a:ext cx="4873547" cy="835572"/>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5" name="Picture 14">
            <a:extLst>
              <a:ext uri="{FF2B5EF4-FFF2-40B4-BE49-F238E27FC236}">
                <a16:creationId xmlns:a16="http://schemas.microsoft.com/office/drawing/2014/main" id="{E0A22FC5-E64F-A941-9DB7-CB27CD2BEEB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0694" y="717176"/>
            <a:ext cx="3856837" cy="2832847"/>
          </a:xfrm>
          <a:prstGeom prst="rect">
            <a:avLst/>
          </a:prstGeom>
        </p:spPr>
      </p:pic>
      <p:sp>
        <p:nvSpPr>
          <p:cNvPr id="2" name="Title 1">
            <a:extLst>
              <a:ext uri="{FF2B5EF4-FFF2-40B4-BE49-F238E27FC236}">
                <a16:creationId xmlns:a16="http://schemas.microsoft.com/office/drawing/2014/main" id="{1517782E-3843-4A5C-B1A5-5FB027C9693B}"/>
              </a:ext>
            </a:extLst>
          </p:cNvPr>
          <p:cNvSpPr>
            <a:spLocks noGrp="1"/>
          </p:cNvSpPr>
          <p:nvPr>
            <p:ph type="title" hasCustomPrompt="1"/>
          </p:nvPr>
        </p:nvSpPr>
        <p:spPr>
          <a:xfrm>
            <a:off x="964835" y="3740897"/>
            <a:ext cx="6733681" cy="1590675"/>
          </a:xfrm>
        </p:spPr>
        <p:txBody>
          <a:bodyPr anchor="b">
            <a:noAutofit/>
          </a:bodyPr>
          <a:lstStyle>
            <a:lvl1pPr>
              <a:defRPr sz="4800" b="1">
                <a:solidFill>
                  <a:schemeClr val="bg1"/>
                </a:solidFill>
              </a:defRPr>
            </a:lvl1pPr>
          </a:lstStyle>
          <a:p>
            <a:pPr lvl="0"/>
            <a:r>
              <a:rPr lang="en-US"/>
              <a:t>Title of presentation goes here</a:t>
            </a:r>
          </a:p>
        </p:txBody>
      </p:sp>
      <p:sp>
        <p:nvSpPr>
          <p:cNvPr id="17" name="Text Placeholder 17">
            <a:extLst>
              <a:ext uri="{FF2B5EF4-FFF2-40B4-BE49-F238E27FC236}">
                <a16:creationId xmlns:a16="http://schemas.microsoft.com/office/drawing/2014/main" id="{147C409B-E0F7-0D42-A7F2-609FAD79557D}"/>
              </a:ext>
            </a:extLst>
          </p:cNvPr>
          <p:cNvSpPr>
            <a:spLocks noGrp="1"/>
          </p:cNvSpPr>
          <p:nvPr>
            <p:ph type="body" sz="quarter" idx="11" hasCustomPrompt="1"/>
          </p:nvPr>
        </p:nvSpPr>
        <p:spPr>
          <a:xfrm>
            <a:off x="964836" y="5664797"/>
            <a:ext cx="6733680" cy="391621"/>
          </a:xfrm>
        </p:spPr>
        <p:txBody>
          <a:bodyPr>
            <a:noAutofit/>
          </a:bodyPr>
          <a:lstStyle>
            <a:lvl1pPr marL="0" indent="0">
              <a:buFontTx/>
              <a:buNone/>
              <a:defRPr sz="2400" b="0" i="0">
                <a:solidFill>
                  <a:schemeClr val="bg1"/>
                </a:solidFill>
                <a:latin typeface="Arial" panose="020B0604020202020204" pitchFamily="34" charset="0"/>
                <a:cs typeface="Arial" panose="020B0604020202020204" pitchFamily="34" charset="0"/>
              </a:defRPr>
            </a:lvl1pPr>
          </a:lstStyle>
          <a:p>
            <a:pPr lvl="0"/>
            <a:r>
              <a:rPr lang="en-US"/>
              <a:t>Subhead</a:t>
            </a:r>
          </a:p>
        </p:txBody>
      </p:sp>
      <p:sp>
        <p:nvSpPr>
          <p:cNvPr id="18" name="Text Placeholder 17">
            <a:extLst>
              <a:ext uri="{FF2B5EF4-FFF2-40B4-BE49-F238E27FC236}">
                <a16:creationId xmlns:a16="http://schemas.microsoft.com/office/drawing/2014/main" id="{B1352900-1093-184D-9A55-BC22387CEA10}"/>
              </a:ext>
            </a:extLst>
          </p:cNvPr>
          <p:cNvSpPr>
            <a:spLocks noGrp="1"/>
          </p:cNvSpPr>
          <p:nvPr>
            <p:ph type="body" sz="quarter" idx="12" hasCustomPrompt="1"/>
          </p:nvPr>
        </p:nvSpPr>
        <p:spPr>
          <a:xfrm>
            <a:off x="964837" y="6267791"/>
            <a:ext cx="6733680" cy="381446"/>
          </a:xfrm>
        </p:spPr>
        <p:txBody>
          <a:bodyPr>
            <a:noAutofit/>
          </a:bodyPr>
          <a:lstStyle>
            <a:lvl1pPr marL="0" indent="0">
              <a:buFontTx/>
              <a:buNone/>
              <a:defRPr sz="1800" b="1" i="0">
                <a:solidFill>
                  <a:schemeClr val="bg1"/>
                </a:solidFill>
                <a:latin typeface="Arial" panose="020B0604020202020204" pitchFamily="34" charset="0"/>
                <a:cs typeface="Arial" panose="020B0604020202020204" pitchFamily="34" charset="0"/>
              </a:defRPr>
            </a:lvl1pPr>
          </a:lstStyle>
          <a:p>
            <a:pPr lvl="0"/>
            <a:r>
              <a:rPr lang="en-US"/>
              <a:t>Presenter Name</a:t>
            </a:r>
          </a:p>
        </p:txBody>
      </p:sp>
      <p:sp>
        <p:nvSpPr>
          <p:cNvPr id="19" name="Text Placeholder 17">
            <a:extLst>
              <a:ext uri="{FF2B5EF4-FFF2-40B4-BE49-F238E27FC236}">
                <a16:creationId xmlns:a16="http://schemas.microsoft.com/office/drawing/2014/main" id="{27717D33-EC0C-9449-8B37-0DE39721ADC8}"/>
              </a:ext>
            </a:extLst>
          </p:cNvPr>
          <p:cNvSpPr>
            <a:spLocks noGrp="1"/>
          </p:cNvSpPr>
          <p:nvPr>
            <p:ph type="body" sz="quarter" idx="13" hasCustomPrompt="1"/>
          </p:nvPr>
        </p:nvSpPr>
        <p:spPr>
          <a:xfrm>
            <a:off x="964836" y="7620363"/>
            <a:ext cx="5053192" cy="381446"/>
          </a:xfrm>
        </p:spPr>
        <p:txBody>
          <a:bodyPr>
            <a:no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stStyle>
          <a:p>
            <a:pPr lvl="0"/>
            <a:r>
              <a:rPr lang="en-US"/>
              <a:t>Month </a:t>
            </a:r>
            <a:r>
              <a:rPr lang="en-US" err="1"/>
              <a:t>YYYY</a:t>
            </a:r>
            <a:r>
              <a:rPr lang="en-US"/>
              <a:t>    metrocouncil.org</a:t>
            </a:r>
          </a:p>
        </p:txBody>
      </p:sp>
    </p:spTree>
    <p:extLst>
      <p:ext uri="{BB962C8B-B14F-4D97-AF65-F5344CB8AC3E}">
        <p14:creationId xmlns:p14="http://schemas.microsoft.com/office/powerpoint/2010/main" val="37159318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D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14400" y="395815"/>
            <a:ext cx="11887201"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1" y="2192161"/>
            <a:ext cx="1188720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1" y="2895600"/>
            <a:ext cx="11887200"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355321546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D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E6F40E-F87A-E34B-B26C-5902B43942CA}"/>
              </a:ext>
              <a:ext uri="{C183D7F6-B498-43B3-948B-1728B52AA6E4}">
                <adec:decorative xmlns:adec="http://schemas.microsoft.com/office/drawing/2017/decorative" val="1"/>
              </a:ext>
            </a:extLst>
          </p:cNvPr>
          <p:cNvSpPr/>
          <p:nvPr userDrawn="1"/>
        </p:nvSpPr>
        <p:spPr>
          <a:xfrm>
            <a:off x="9328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B8BB59-8F62-5243-98E1-D1DDA3216D9D}"/>
              </a:ext>
              <a:ext uri="{C183D7F6-B498-43B3-948B-1728B52AA6E4}">
                <adec:decorative xmlns:adec="http://schemas.microsoft.com/office/drawing/2017/decorative" val="1"/>
              </a:ext>
            </a:extLst>
          </p:cNvPr>
          <p:cNvSpPr/>
          <p:nvPr userDrawn="1"/>
        </p:nvSpPr>
        <p:spPr>
          <a:xfrm>
            <a:off x="7315200"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1BCA9CF-0625-409D-992F-1E6AA6FD229F}"/>
              </a:ext>
            </a:extLst>
          </p:cNvPr>
          <p:cNvSpPr>
            <a:spLocks noGrp="1"/>
          </p:cNvSpPr>
          <p:nvPr>
            <p:ph type="title" hasCustomPrompt="1"/>
          </p:nvPr>
        </p:nvSpPr>
        <p:spPr>
          <a:xfrm>
            <a:off x="932829" y="388769"/>
            <a:ext cx="11868771" cy="123577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Text Placeholder 3">
            <a:extLst>
              <a:ext uri="{FF2B5EF4-FFF2-40B4-BE49-F238E27FC236}">
                <a16:creationId xmlns:a16="http://schemas.microsoft.com/office/drawing/2014/main" id="{849524CE-9304-8A42-BD76-D60374AB8A8D}"/>
              </a:ext>
            </a:extLst>
          </p:cNvPr>
          <p:cNvSpPr>
            <a:spLocks noGrp="1"/>
          </p:cNvSpPr>
          <p:nvPr>
            <p:ph type="body" sz="quarter" idx="14" hasCustomPrompt="1"/>
          </p:nvPr>
        </p:nvSpPr>
        <p:spPr>
          <a:xfrm>
            <a:off x="1245712"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goes here</a:t>
            </a:r>
          </a:p>
        </p:txBody>
      </p:sp>
      <p:sp>
        <p:nvSpPr>
          <p:cNvPr id="15" name="Text Placeholder 3">
            <a:extLst>
              <a:ext uri="{FF2B5EF4-FFF2-40B4-BE49-F238E27FC236}">
                <a16:creationId xmlns:a16="http://schemas.microsoft.com/office/drawing/2014/main" id="{51CA5694-0CC4-B843-9078-357D69FAB882}"/>
              </a:ext>
            </a:extLst>
          </p:cNvPr>
          <p:cNvSpPr>
            <a:spLocks noGrp="1"/>
          </p:cNvSpPr>
          <p:nvPr>
            <p:ph type="body" sz="quarter" idx="15" hasCustomPrompt="1"/>
          </p:nvPr>
        </p:nvSpPr>
        <p:spPr>
          <a:xfrm>
            <a:off x="7606348"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Subhead goes here</a:t>
            </a:r>
          </a:p>
        </p:txBody>
      </p:sp>
      <p:sp>
        <p:nvSpPr>
          <p:cNvPr id="3" name="Text Placeholder 25">
            <a:extLst>
              <a:ext uri="{FF2B5EF4-FFF2-40B4-BE49-F238E27FC236}">
                <a16:creationId xmlns:a16="http://schemas.microsoft.com/office/drawing/2014/main" id="{DEA152CA-0FC7-8CF4-9C51-A9E7D04B56CA}"/>
              </a:ext>
            </a:extLst>
          </p:cNvPr>
          <p:cNvSpPr>
            <a:spLocks noGrp="1"/>
          </p:cNvSpPr>
          <p:nvPr>
            <p:ph type="body" sz="quarter" idx="19" hasCustomPrompt="1"/>
          </p:nvPr>
        </p:nvSpPr>
        <p:spPr>
          <a:xfrm>
            <a:off x="1245712" y="3716499"/>
            <a:ext cx="5478784" cy="3370102"/>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457200" indent="0">
              <a:buFont typeface="Arial" panose="020B0604020202020204" pitchFamily="34" charse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6" name="Text Placeholder 25">
            <a:extLst>
              <a:ext uri="{FF2B5EF4-FFF2-40B4-BE49-F238E27FC236}">
                <a16:creationId xmlns:a16="http://schemas.microsoft.com/office/drawing/2014/main" id="{E2D62A64-DA2E-E2EA-E5C3-8AD9A0FF3E12}"/>
              </a:ext>
            </a:extLst>
          </p:cNvPr>
          <p:cNvSpPr>
            <a:spLocks noGrp="1"/>
          </p:cNvSpPr>
          <p:nvPr>
            <p:ph type="body" sz="quarter" idx="20" hasCustomPrompt="1"/>
          </p:nvPr>
        </p:nvSpPr>
        <p:spPr>
          <a:xfrm>
            <a:off x="7606348" y="3718247"/>
            <a:ext cx="5478784" cy="3370102"/>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457200" indent="0">
              <a:buFont typeface="Arial" panose="020B0604020202020204" pitchFamily="34" charse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Tree>
    <p:extLst>
      <p:ext uri="{BB962C8B-B14F-4D97-AF65-F5344CB8AC3E}">
        <p14:creationId xmlns:p14="http://schemas.microsoft.com/office/powerpoint/2010/main" val="30263317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D 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952CABF-C0DD-4C93-9495-22DD8FAF2F59}"/>
              </a:ext>
            </a:extLst>
          </p:cNvPr>
          <p:cNvSpPr>
            <a:spLocks noGrp="1"/>
          </p:cNvSpPr>
          <p:nvPr>
            <p:ph type="title" hasCustomPrompt="1"/>
          </p:nvPr>
        </p:nvSpPr>
        <p:spPr>
          <a:xfrm>
            <a:off x="914400" y="396142"/>
            <a:ext cx="118990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9D4AD8D6-68CC-5C40-9D67-B541EBCCCB29}"/>
              </a:ext>
              <a:ext uri="{C183D7F6-B498-43B3-948B-1728B52AA6E4}">
                <adec:decorative xmlns:adec="http://schemas.microsoft.com/office/drawing/2017/decorative" val="1"/>
              </a:ext>
            </a:extLst>
          </p:cNvPr>
          <p:cNvSpPr/>
          <p:nvPr userDrawn="1"/>
        </p:nvSpPr>
        <p:spPr>
          <a:xfrm>
            <a:off x="9426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B7AAF-C896-1548-B59C-4E33146A6EAD}"/>
              </a:ext>
              <a:ext uri="{C183D7F6-B498-43B3-948B-1728B52AA6E4}">
                <adec:decorative xmlns:adec="http://schemas.microsoft.com/office/drawing/2017/decorative" val="1"/>
              </a:ext>
            </a:extLst>
          </p:cNvPr>
          <p:cNvSpPr/>
          <p:nvPr userDrawn="1"/>
        </p:nvSpPr>
        <p:spPr>
          <a:xfrm>
            <a:off x="525428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0E28CF-8AB4-144D-9C4B-34DE7302705A}"/>
              </a:ext>
              <a:ext uri="{C183D7F6-B498-43B3-948B-1728B52AA6E4}">
                <adec:decorative xmlns:adec="http://schemas.microsoft.com/office/drawing/2017/decorative" val="1"/>
              </a:ext>
            </a:extLst>
          </p:cNvPr>
          <p:cNvSpPr/>
          <p:nvPr userDrawn="1"/>
        </p:nvSpPr>
        <p:spPr>
          <a:xfrm>
            <a:off x="95659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A0F3F35E-BD8A-3C45-B926-260375338A98}"/>
              </a:ext>
            </a:extLst>
          </p:cNvPr>
          <p:cNvSpPr>
            <a:spLocks noGrp="1"/>
          </p:cNvSpPr>
          <p:nvPr>
            <p:ph type="body" sz="quarter" idx="16" hasCustomPrompt="1"/>
          </p:nvPr>
        </p:nvSpPr>
        <p:spPr>
          <a:xfrm>
            <a:off x="12345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0" name="Text Placeholder 25">
            <a:extLst>
              <a:ext uri="{FF2B5EF4-FFF2-40B4-BE49-F238E27FC236}">
                <a16:creationId xmlns:a16="http://schemas.microsoft.com/office/drawing/2014/main" id="{006B8CDA-AB0F-2642-8AB7-D69B6C5AB712}"/>
              </a:ext>
            </a:extLst>
          </p:cNvPr>
          <p:cNvSpPr>
            <a:spLocks noGrp="1"/>
          </p:cNvSpPr>
          <p:nvPr>
            <p:ph type="body" sz="quarter" idx="12" hasCustomPrompt="1"/>
          </p:nvPr>
        </p:nvSpPr>
        <p:spPr>
          <a:xfrm>
            <a:off x="1234562" y="3510097"/>
            <a:ext cx="3421384" cy="36527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8" name="Text Placeholder 3">
            <a:extLst>
              <a:ext uri="{FF2B5EF4-FFF2-40B4-BE49-F238E27FC236}">
                <a16:creationId xmlns:a16="http://schemas.microsoft.com/office/drawing/2014/main" id="{5ED06A61-F4D0-AC4C-8E68-652034713325}"/>
              </a:ext>
            </a:extLst>
          </p:cNvPr>
          <p:cNvSpPr>
            <a:spLocks noGrp="1"/>
          </p:cNvSpPr>
          <p:nvPr>
            <p:ph type="body" sz="quarter" idx="18" hasCustomPrompt="1"/>
          </p:nvPr>
        </p:nvSpPr>
        <p:spPr>
          <a:xfrm>
            <a:off x="5501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1" name="Text Placeholder 25">
            <a:extLst>
              <a:ext uri="{FF2B5EF4-FFF2-40B4-BE49-F238E27FC236}">
                <a16:creationId xmlns:a16="http://schemas.microsoft.com/office/drawing/2014/main" id="{D6DE61F2-5225-FC40-B216-E668BF0256FD}"/>
              </a:ext>
            </a:extLst>
          </p:cNvPr>
          <p:cNvSpPr>
            <a:spLocks noGrp="1"/>
          </p:cNvSpPr>
          <p:nvPr>
            <p:ph type="body" sz="quarter" idx="21" hasCustomPrompt="1"/>
          </p:nvPr>
        </p:nvSpPr>
        <p:spPr>
          <a:xfrm>
            <a:off x="5501761" y="3510097"/>
            <a:ext cx="3421384" cy="36527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1" name="Text Placeholder 3">
            <a:extLst>
              <a:ext uri="{FF2B5EF4-FFF2-40B4-BE49-F238E27FC236}">
                <a16:creationId xmlns:a16="http://schemas.microsoft.com/office/drawing/2014/main" id="{97548173-F8EE-A146-A23E-BF6BF9F65401}"/>
              </a:ext>
            </a:extLst>
          </p:cNvPr>
          <p:cNvSpPr>
            <a:spLocks noGrp="1"/>
          </p:cNvSpPr>
          <p:nvPr>
            <p:ph type="body" sz="quarter" idx="20" hasCustomPrompt="1"/>
          </p:nvPr>
        </p:nvSpPr>
        <p:spPr>
          <a:xfrm>
            <a:off x="9819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2" name="Text Placeholder 25">
            <a:extLst>
              <a:ext uri="{FF2B5EF4-FFF2-40B4-BE49-F238E27FC236}">
                <a16:creationId xmlns:a16="http://schemas.microsoft.com/office/drawing/2014/main" id="{33112B82-F029-4A49-A9A4-A5B5C8C07293}"/>
              </a:ext>
            </a:extLst>
          </p:cNvPr>
          <p:cNvSpPr>
            <a:spLocks noGrp="1"/>
          </p:cNvSpPr>
          <p:nvPr>
            <p:ph type="body" sz="quarter" idx="22" hasCustomPrompt="1"/>
          </p:nvPr>
        </p:nvSpPr>
        <p:spPr>
          <a:xfrm>
            <a:off x="9829455" y="3510097"/>
            <a:ext cx="3421384" cy="36527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Tree>
    <p:extLst>
      <p:ext uri="{BB962C8B-B14F-4D97-AF65-F5344CB8AC3E}">
        <p14:creationId xmlns:p14="http://schemas.microsoft.com/office/powerpoint/2010/main" val="352613367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D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14400" y="388769"/>
            <a:ext cx="118872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223064268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D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14400" y="388769"/>
            <a:ext cx="118872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4">
            <a:extLst>
              <a:ext uri="{FF2B5EF4-FFF2-40B4-BE49-F238E27FC236}">
                <a16:creationId xmlns:a16="http://schemas.microsoft.com/office/drawing/2014/main" id="{4FA57F1E-B03B-9237-6AC1-9ED5E65B2A5E}"/>
              </a:ext>
            </a:extLst>
          </p:cNvPr>
          <p:cNvSpPr>
            <a:spLocks noGrp="1"/>
          </p:cNvSpPr>
          <p:nvPr>
            <p:ph sz="quarter" idx="13" hasCustomPrompt="1"/>
          </p:nvPr>
        </p:nvSpPr>
        <p:spPr>
          <a:xfrm>
            <a:off x="914400" y="2057400"/>
            <a:ext cx="12649200" cy="6172200"/>
          </a:xfrm>
        </p:spPr>
        <p:txBody>
          <a:bodyPr/>
          <a:lstStyle>
            <a:lvl1pPr marL="0" indent="0" algn="ctr">
              <a:buNone/>
              <a:defRPr/>
            </a:lvl1pPr>
          </a:lstStyle>
          <a:p>
            <a:r>
              <a:rPr lang="en-US"/>
              <a:t>Insert media by clicking icon </a:t>
            </a:r>
          </a:p>
        </p:txBody>
      </p:sp>
    </p:spTree>
    <p:extLst>
      <p:ext uri="{BB962C8B-B14F-4D97-AF65-F5344CB8AC3E}">
        <p14:creationId xmlns:p14="http://schemas.microsoft.com/office/powerpoint/2010/main" val="31959923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72F3-9095-42DB-9420-066972D3B664}"/>
              </a:ext>
            </a:extLst>
          </p:cNvPr>
          <p:cNvSpPr>
            <a:spLocks noGrp="1"/>
          </p:cNvSpPr>
          <p:nvPr>
            <p:ph type="title" hasCustomPrompt="1"/>
          </p:nvPr>
        </p:nvSpPr>
        <p:spPr>
          <a:xfrm>
            <a:off x="9835640" y="-1436376"/>
            <a:ext cx="4410232" cy="1047751"/>
          </a:xfrm>
        </p:spPr>
        <p:txBody>
          <a:bodyPr/>
          <a:lstStyle>
            <a:lvl1pPr>
              <a:defRPr/>
            </a:lvl1pPr>
          </a:lstStyle>
          <a:p>
            <a:r>
              <a:rPr lang="en-US"/>
              <a:t>Edit hidden title</a:t>
            </a:r>
          </a:p>
        </p:txBody>
      </p:sp>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grpSp>
        <p:nvGrpSpPr>
          <p:cNvPr id="9" name="Group 8">
            <a:extLst>
              <a:ext uri="{FF2B5EF4-FFF2-40B4-BE49-F238E27FC236}">
                <a16:creationId xmlns:a16="http://schemas.microsoft.com/office/drawing/2014/main" id="{6BF15881-E074-D741-8788-F7549BDB3E49}"/>
              </a:ext>
              <a:ext uri="{C183D7F6-B498-43B3-948B-1728B52AA6E4}">
                <adec:decorative xmlns:adec="http://schemas.microsoft.com/office/drawing/2017/decorative" val="1"/>
              </a:ext>
            </a:extLst>
          </p:cNvPr>
          <p:cNvGrpSpPr/>
          <p:nvPr userDrawn="1"/>
        </p:nvGrpSpPr>
        <p:grpSpPr>
          <a:xfrm>
            <a:off x="1364151" y="-1198130"/>
            <a:ext cx="8089009" cy="685740"/>
            <a:chOff x="2492994" y="2126192"/>
            <a:chExt cx="8089009" cy="685740"/>
          </a:xfrm>
        </p:grpSpPr>
        <p:sp>
          <p:nvSpPr>
            <p:cNvPr id="10" name="Rectangle 9">
              <a:extLst>
                <a:ext uri="{FF2B5EF4-FFF2-40B4-BE49-F238E27FC236}">
                  <a16:creationId xmlns:a16="http://schemas.microsoft.com/office/drawing/2014/main" id="{60215669-DADC-DA45-9C83-5F7BD8AB3A1C}"/>
                </a:ext>
              </a:extLst>
            </p:cNvPr>
            <p:cNvSpPr/>
            <p:nvPr/>
          </p:nvSpPr>
          <p:spPr>
            <a:xfrm>
              <a:off x="2577627" y="2126192"/>
              <a:ext cx="1600200" cy="2743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EDFFE1-AEE5-DE40-BAC8-FE728DCBF844}"/>
                </a:ext>
              </a:extLst>
            </p:cNvPr>
            <p:cNvSpPr txBox="1"/>
            <p:nvPr/>
          </p:nvSpPr>
          <p:spPr>
            <a:xfrm>
              <a:off x="2492994" y="2411822"/>
              <a:ext cx="1290626" cy="384204"/>
            </a:xfrm>
            <a:prstGeom prst="rect">
              <a:avLst/>
            </a:prstGeom>
            <a:noFill/>
          </p:spPr>
          <p:txBody>
            <a:bodyPr wrap="square" rtlCol="0">
              <a:spAutoFit/>
            </a:bodyPr>
            <a:lstStyle/>
            <a:p>
              <a:r>
                <a:rPr lang="en-US" sz="1000"/>
                <a:t>Primary</a:t>
              </a:r>
              <a:br>
                <a:rPr lang="en-US" sz="1000"/>
              </a:br>
              <a:r>
                <a:rPr lang="en-US" sz="1000"/>
                <a:t>RGB 0/93/170</a:t>
              </a:r>
            </a:p>
          </p:txBody>
        </p:sp>
        <p:sp>
          <p:nvSpPr>
            <p:cNvPr id="12" name="Rectangle 11">
              <a:extLst>
                <a:ext uri="{FF2B5EF4-FFF2-40B4-BE49-F238E27FC236}">
                  <a16:creationId xmlns:a16="http://schemas.microsoft.com/office/drawing/2014/main" id="{9F93C790-26BF-2B41-AA12-5400DC96318A}"/>
                </a:ext>
              </a:extLst>
            </p:cNvPr>
            <p:cNvSpPr/>
            <p:nvPr/>
          </p:nvSpPr>
          <p:spPr>
            <a:xfrm>
              <a:off x="4180545" y="2126192"/>
              <a:ext cx="1600200" cy="274320"/>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658A6B0-F11C-4743-8B88-F5DB0699614D}"/>
                </a:ext>
              </a:extLst>
            </p:cNvPr>
            <p:cNvSpPr txBox="1"/>
            <p:nvPr/>
          </p:nvSpPr>
          <p:spPr>
            <a:xfrm>
              <a:off x="4097668" y="2411822"/>
              <a:ext cx="1290626" cy="400110"/>
            </a:xfrm>
            <a:prstGeom prst="rect">
              <a:avLst/>
            </a:prstGeom>
            <a:noFill/>
            <a:ln>
              <a:noFill/>
            </a:ln>
          </p:spPr>
          <p:txBody>
            <a:bodyPr wrap="square" rtlCol="0">
              <a:spAutoFit/>
            </a:bodyPr>
            <a:lstStyle/>
            <a:p>
              <a:r>
                <a:rPr lang="en-US" sz="1000"/>
                <a:t>2</a:t>
              </a:r>
              <a:r>
                <a:rPr lang="en-US" sz="1000" baseline="30000"/>
                <a:t>nd</a:t>
              </a:r>
              <a:r>
                <a:rPr lang="en-US" sz="1000"/>
                <a:t>/Community</a:t>
              </a:r>
              <a:br>
                <a:rPr lang="en-US" sz="1000"/>
              </a:br>
              <a:r>
                <a:rPr lang="en-US" sz="1000"/>
                <a:t>RGB 120/162/47</a:t>
              </a:r>
            </a:p>
          </p:txBody>
        </p:sp>
        <p:sp>
          <p:nvSpPr>
            <p:cNvPr id="14" name="Rectangle 13">
              <a:extLst>
                <a:ext uri="{FF2B5EF4-FFF2-40B4-BE49-F238E27FC236}">
                  <a16:creationId xmlns:a16="http://schemas.microsoft.com/office/drawing/2014/main" id="{DD8116AF-9573-4C4D-8B66-0DC304710DE6}"/>
                </a:ext>
              </a:extLst>
            </p:cNvPr>
            <p:cNvSpPr/>
            <p:nvPr/>
          </p:nvSpPr>
          <p:spPr>
            <a:xfrm>
              <a:off x="5779051" y="2126192"/>
              <a:ext cx="1600200" cy="274320"/>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4E310E7-741B-E64C-830E-9C955AB42403}"/>
                </a:ext>
              </a:extLst>
            </p:cNvPr>
            <p:cNvSpPr txBox="1"/>
            <p:nvPr/>
          </p:nvSpPr>
          <p:spPr>
            <a:xfrm>
              <a:off x="5711164" y="2411822"/>
              <a:ext cx="1290626" cy="400110"/>
            </a:xfrm>
            <a:prstGeom prst="rect">
              <a:avLst/>
            </a:prstGeom>
            <a:noFill/>
          </p:spPr>
          <p:txBody>
            <a:bodyPr wrap="square" rtlCol="0">
              <a:spAutoFit/>
            </a:bodyPr>
            <a:lstStyle/>
            <a:p>
              <a:r>
                <a:rPr lang="en-US" sz="1000"/>
                <a:t>2</a:t>
              </a:r>
              <a:r>
                <a:rPr lang="en-US" sz="1000" baseline="30000"/>
                <a:t>nd</a:t>
              </a:r>
              <a:r>
                <a:rPr lang="en-US" sz="1000"/>
                <a:t>/Metro Transit</a:t>
              </a:r>
              <a:br>
                <a:rPr lang="en-US" sz="1000"/>
              </a:br>
              <a:r>
                <a:rPr lang="en-US" sz="1000"/>
                <a:t>RGB 238/49/36</a:t>
              </a:r>
            </a:p>
          </p:txBody>
        </p:sp>
        <p:sp>
          <p:nvSpPr>
            <p:cNvPr id="16" name="Rectangle 15">
              <a:extLst>
                <a:ext uri="{FF2B5EF4-FFF2-40B4-BE49-F238E27FC236}">
                  <a16:creationId xmlns:a16="http://schemas.microsoft.com/office/drawing/2014/main" id="{1396B5F4-30F4-E544-BEDB-C998A39D2C09}"/>
                </a:ext>
              </a:extLst>
            </p:cNvPr>
            <p:cNvSpPr/>
            <p:nvPr/>
          </p:nvSpPr>
          <p:spPr>
            <a:xfrm>
              <a:off x="7374473" y="2126192"/>
              <a:ext cx="1600200" cy="27505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805827C-C451-0B44-8089-B79225C350BE}"/>
                </a:ext>
              </a:extLst>
            </p:cNvPr>
            <p:cNvSpPr txBox="1"/>
            <p:nvPr/>
          </p:nvSpPr>
          <p:spPr>
            <a:xfrm>
              <a:off x="7309672" y="2411822"/>
              <a:ext cx="1290626" cy="384204"/>
            </a:xfrm>
            <a:prstGeom prst="rect">
              <a:avLst/>
            </a:prstGeom>
            <a:noFill/>
            <a:ln>
              <a:noFill/>
            </a:ln>
          </p:spPr>
          <p:txBody>
            <a:bodyPr wrap="square" rtlCol="0">
              <a:spAutoFit/>
            </a:bodyPr>
            <a:lstStyle/>
            <a:p>
              <a:r>
                <a:rPr lang="en-US" sz="1000"/>
                <a:t>2</a:t>
              </a:r>
              <a:r>
                <a:rPr lang="en-US" sz="1000" baseline="30000"/>
                <a:t>nd</a:t>
              </a:r>
              <a:r>
                <a:rPr lang="en-US" sz="1000"/>
                <a:t>/Environmental</a:t>
              </a:r>
              <a:br>
                <a:rPr lang="en-US" sz="1000"/>
              </a:br>
              <a:r>
                <a:rPr lang="en-US" sz="1000"/>
                <a:t>RGB 0/154/199</a:t>
              </a:r>
            </a:p>
          </p:txBody>
        </p:sp>
        <p:sp>
          <p:nvSpPr>
            <p:cNvPr id="18" name="Rectangle 17">
              <a:extLst>
                <a:ext uri="{FF2B5EF4-FFF2-40B4-BE49-F238E27FC236}">
                  <a16:creationId xmlns:a16="http://schemas.microsoft.com/office/drawing/2014/main" id="{DE310923-FC7B-0B4F-864F-CBC5477C4CF8}"/>
                </a:ext>
              </a:extLst>
            </p:cNvPr>
            <p:cNvSpPr/>
            <p:nvPr userDrawn="1"/>
          </p:nvSpPr>
          <p:spPr>
            <a:xfrm>
              <a:off x="8981803" y="2126192"/>
              <a:ext cx="1600200" cy="274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6F23D32-3A9C-ED4D-A4C3-FA9D13DCE618}"/>
                </a:ext>
              </a:extLst>
            </p:cNvPr>
            <p:cNvSpPr txBox="1"/>
            <p:nvPr userDrawn="1"/>
          </p:nvSpPr>
          <p:spPr>
            <a:xfrm>
              <a:off x="8991600" y="2411822"/>
              <a:ext cx="1290626" cy="400110"/>
            </a:xfrm>
            <a:prstGeom prst="rect">
              <a:avLst/>
            </a:prstGeom>
            <a:noFill/>
            <a:ln>
              <a:noFill/>
            </a:ln>
          </p:spPr>
          <p:txBody>
            <a:bodyPr wrap="square" rtlCol="0">
              <a:spAutoFit/>
            </a:bodyPr>
            <a:lstStyle/>
            <a:p>
              <a:r>
                <a:rPr lang="en-US" sz="1000"/>
                <a:t>Black</a:t>
              </a:r>
              <a:br>
                <a:rPr lang="en-US" sz="1000"/>
              </a:br>
              <a:r>
                <a:rPr lang="en-US" sz="1000"/>
                <a:t>RGB 0/0/0</a:t>
              </a:r>
            </a:p>
          </p:txBody>
        </p:sp>
      </p:grpSp>
    </p:spTree>
    <p:extLst>
      <p:ext uri="{BB962C8B-B14F-4D97-AF65-F5344CB8AC3E}">
        <p14:creationId xmlns:p14="http://schemas.microsoft.com/office/powerpoint/2010/main" val="576217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S 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3" name="Title 2">
            <a:extLst>
              <a:ext uri="{FF2B5EF4-FFF2-40B4-BE49-F238E27FC236}">
                <a16:creationId xmlns:a16="http://schemas.microsoft.com/office/drawing/2014/main" id="{6A4B4C27-85C1-49EB-A1B3-14872DA16025}"/>
              </a:ext>
            </a:extLst>
          </p:cNvPr>
          <p:cNvSpPr>
            <a:spLocks noGrp="1"/>
          </p:cNvSpPr>
          <p:nvPr>
            <p:ph type="title" hasCustomPrompt="1"/>
          </p:nvPr>
        </p:nvSpPr>
        <p:spPr>
          <a:xfrm>
            <a:off x="942976" y="3413126"/>
            <a:ext cx="402432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0BED054-A81C-4943-B7ED-B70480CCE641}"/>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8" name="Picture 17" descr="An image of a water ripple.">
            <a:extLst>
              <a:ext uri="{FF2B5EF4-FFF2-40B4-BE49-F238E27FC236}">
                <a16:creationId xmlns:a16="http://schemas.microsoft.com/office/drawing/2014/main" id="{1A727383-AA61-2B40-867A-A035B8E243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5313958" y="0"/>
            <a:ext cx="8249642" cy="8229600"/>
          </a:xfrm>
          <a:prstGeom prst="rect">
            <a:avLst/>
          </a:prstGeom>
        </p:spPr>
      </p:pic>
    </p:spTree>
    <p:extLst>
      <p:ext uri="{BB962C8B-B14F-4D97-AF65-F5344CB8AC3E}">
        <p14:creationId xmlns:p14="http://schemas.microsoft.com/office/powerpoint/2010/main" val="14452689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S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5" y="3406070"/>
            <a:ext cx="4007026"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6" name="Picture Placeholder 5">
            <a:extLst>
              <a:ext uri="{FF2B5EF4-FFF2-40B4-BE49-F238E27FC236}">
                <a16:creationId xmlns:a16="http://schemas.microsoft.com/office/drawing/2014/main" id="{B174615C-7714-F648-B70A-3DF2621156AB}"/>
              </a:ext>
            </a:extLst>
          </p:cNvPr>
          <p:cNvSpPr>
            <a:spLocks noGrp="1"/>
          </p:cNvSpPr>
          <p:nvPr>
            <p:ph type="pic" sz="quarter" idx="11" hasCustomPrompt="1"/>
          </p:nvPr>
        </p:nvSpPr>
        <p:spPr>
          <a:xfrm>
            <a:off x="5313958" y="434"/>
            <a:ext cx="8241329" cy="8229166"/>
          </a:xfrm>
        </p:spPr>
        <p:txBody>
          <a:bodyPr anchor="t"/>
          <a:lstStyle>
            <a:lvl1pPr marL="0" indent="0" algn="ctr">
              <a:lnSpc>
                <a:spcPct val="100000"/>
              </a:lnSpc>
              <a:buNone/>
              <a:defRPr/>
            </a:lvl1pPr>
          </a:lstStyle>
          <a:p>
            <a:r>
              <a:rPr lang="en-US"/>
              <a:t>Insert picture by clicking icon</a:t>
            </a:r>
          </a:p>
        </p:txBody>
      </p:sp>
    </p:spTree>
    <p:extLst>
      <p:ext uri="{BB962C8B-B14F-4D97-AF65-F5344CB8AC3E}">
        <p14:creationId xmlns:p14="http://schemas.microsoft.com/office/powerpoint/2010/main" val="24992196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S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14400" y="383723"/>
            <a:ext cx="1188720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0"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0"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290139"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3" name="Picture 2" descr="Water tower in White Bear township">
            <a:extLst>
              <a:ext uri="{FF2B5EF4-FFF2-40B4-BE49-F238E27FC236}">
                <a16:creationId xmlns:a16="http://schemas.microsoft.com/office/drawing/2014/main" id="{3F0BAFFB-DBD9-6DBB-6110-CBE849F37A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76764" y="3900199"/>
            <a:ext cx="2086834" cy="2130553"/>
          </a:xfrm>
          <a:prstGeom prst="rect">
            <a:avLst/>
          </a:prstGeom>
        </p:spPr>
      </p:pic>
      <p:pic>
        <p:nvPicPr>
          <p:cNvPr id="4" name="Picture 3" descr="Man drinking from a water fountain">
            <a:extLst>
              <a:ext uri="{FF2B5EF4-FFF2-40B4-BE49-F238E27FC236}">
                <a16:creationId xmlns:a16="http://schemas.microsoft.com/office/drawing/2014/main" id="{557E9224-8C18-F2B8-F8C1-A75FAAB88ED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468099" y="1701765"/>
            <a:ext cx="2095500" cy="2133601"/>
          </a:xfrm>
          <a:prstGeom prst="rect">
            <a:avLst/>
          </a:prstGeom>
        </p:spPr>
      </p:pic>
      <p:pic>
        <p:nvPicPr>
          <p:cNvPr id="5" name="Picture 4" descr="Geese in a marsh at Crosby Farm Regional Park">
            <a:extLst>
              <a:ext uri="{FF2B5EF4-FFF2-40B4-BE49-F238E27FC236}">
                <a16:creationId xmlns:a16="http://schemas.microsoft.com/office/drawing/2014/main" id="{C6787197-A319-7EEB-51E3-B200B3795C0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1476764" y="6095585"/>
            <a:ext cx="2086834" cy="2134015"/>
          </a:xfrm>
          <a:prstGeom prst="rect">
            <a:avLst/>
          </a:prstGeom>
        </p:spPr>
      </p:pic>
    </p:spTree>
    <p:extLst>
      <p:ext uri="{BB962C8B-B14F-4D97-AF65-F5344CB8AC3E}">
        <p14:creationId xmlns:p14="http://schemas.microsoft.com/office/powerpoint/2010/main" val="262530672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S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14400" y="383723"/>
            <a:ext cx="1181100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0"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0"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290139"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2" name="Picture Placeholder 3">
            <a:extLst>
              <a:ext uri="{FF2B5EF4-FFF2-40B4-BE49-F238E27FC236}">
                <a16:creationId xmlns:a16="http://schemas.microsoft.com/office/drawing/2014/main" id="{E73C402E-57BB-1A5B-A3D6-0D7DA280A6E3}"/>
              </a:ext>
            </a:extLst>
          </p:cNvPr>
          <p:cNvSpPr>
            <a:spLocks noGrp="1" noChangeAspect="1"/>
          </p:cNvSpPr>
          <p:nvPr>
            <p:ph type="pic" sz="quarter" idx="14"/>
          </p:nvPr>
        </p:nvSpPr>
        <p:spPr>
          <a:xfrm>
            <a:off x="11468100" y="1727277"/>
            <a:ext cx="2095500" cy="2130552"/>
          </a:xfrm>
          <a:solidFill>
            <a:schemeClr val="bg1"/>
          </a:solidFill>
        </p:spPr>
        <p:txBody>
          <a:bodyPr/>
          <a:lstStyle>
            <a:lvl1pPr marL="0" indent="0" algn="ctr">
              <a:buNone/>
              <a:defRPr/>
            </a:lvl1pPr>
          </a:lstStyle>
          <a:p>
            <a:endParaRPr lang="en-US"/>
          </a:p>
          <a:p>
            <a:r>
              <a:rPr lang="en-US"/>
              <a:t>Picture 1</a:t>
            </a:r>
          </a:p>
        </p:txBody>
      </p:sp>
      <p:sp>
        <p:nvSpPr>
          <p:cNvPr id="23" name="Picture Placeholder 5">
            <a:extLst>
              <a:ext uri="{FF2B5EF4-FFF2-40B4-BE49-F238E27FC236}">
                <a16:creationId xmlns:a16="http://schemas.microsoft.com/office/drawing/2014/main" id="{AB09F51D-9B94-F778-4A21-44192B25E7B1}"/>
              </a:ext>
            </a:extLst>
          </p:cNvPr>
          <p:cNvSpPr>
            <a:spLocks noGrp="1" noChangeAspect="1"/>
          </p:cNvSpPr>
          <p:nvPr>
            <p:ph type="pic" sz="quarter" idx="15"/>
          </p:nvPr>
        </p:nvSpPr>
        <p:spPr>
          <a:xfrm>
            <a:off x="11468100" y="3979268"/>
            <a:ext cx="2095500" cy="2064568"/>
          </a:xfrm>
          <a:solidFill>
            <a:schemeClr val="bg1"/>
          </a:solidFill>
        </p:spPr>
        <p:txBody>
          <a:bodyPr/>
          <a:lstStyle>
            <a:lvl1pPr marL="0" indent="0" algn="ctr">
              <a:buNone/>
              <a:defRPr/>
            </a:lvl1pPr>
          </a:lstStyle>
          <a:p>
            <a:endParaRPr lang="en-US"/>
          </a:p>
          <a:p>
            <a:r>
              <a:rPr lang="en-US"/>
              <a:t>Picture 2</a:t>
            </a:r>
          </a:p>
        </p:txBody>
      </p:sp>
      <p:sp>
        <p:nvSpPr>
          <p:cNvPr id="25" name="Picture Placeholder 11">
            <a:extLst>
              <a:ext uri="{FF2B5EF4-FFF2-40B4-BE49-F238E27FC236}">
                <a16:creationId xmlns:a16="http://schemas.microsoft.com/office/drawing/2014/main" id="{38CF076A-EF3C-2A3F-48F3-E786760E5989}"/>
              </a:ext>
            </a:extLst>
          </p:cNvPr>
          <p:cNvSpPr>
            <a:spLocks noGrp="1" noChangeAspect="1"/>
          </p:cNvSpPr>
          <p:nvPr>
            <p:ph type="pic" sz="quarter" idx="16"/>
          </p:nvPr>
        </p:nvSpPr>
        <p:spPr>
          <a:xfrm>
            <a:off x="11468100" y="6165273"/>
            <a:ext cx="2095500" cy="2064569"/>
          </a:xfrm>
          <a:solidFill>
            <a:schemeClr val="bg1"/>
          </a:solidFill>
        </p:spPr>
        <p:txBody>
          <a:bodyPr/>
          <a:lstStyle>
            <a:lvl1pPr marL="0" indent="0" algn="ctr">
              <a:buNone/>
              <a:defRPr/>
            </a:lvl1pPr>
          </a:lstStyle>
          <a:p>
            <a:endParaRPr lang="en-US"/>
          </a:p>
          <a:p>
            <a:r>
              <a:rPr lang="en-US"/>
              <a:t>Picture 3</a:t>
            </a:r>
          </a:p>
        </p:txBody>
      </p:sp>
    </p:spTree>
    <p:extLst>
      <p:ext uri="{BB962C8B-B14F-4D97-AF65-F5344CB8AC3E}">
        <p14:creationId xmlns:p14="http://schemas.microsoft.com/office/powerpoint/2010/main" val="2859961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3 Placehol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18D4F6-B146-3D40-85EE-56D4ACFA9DF3}"/>
              </a:ext>
              <a:ext uri="{C183D7F6-B498-43B3-948B-1728B52AA6E4}">
                <adec:decorative xmlns:adec="http://schemas.microsoft.com/office/drawing/2017/decorative" val="1"/>
              </a:ext>
            </a:extLst>
          </p:cNvPr>
          <p:cNvSpPr/>
          <p:nvPr userDrawn="1"/>
        </p:nvSpPr>
        <p:spPr>
          <a:xfrm>
            <a:off x="0" y="0"/>
            <a:ext cx="9410701"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352E449A-2805-6144-A078-7816759352FF}"/>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29497" y="0"/>
            <a:ext cx="9410701" cy="8229600"/>
          </a:xfrm>
          <a:prstGeom prst="rect">
            <a:avLst/>
          </a:prstGeom>
        </p:spPr>
      </p:pic>
      <p:sp>
        <p:nvSpPr>
          <p:cNvPr id="12" name="Rectangle 11">
            <a:extLst>
              <a:ext uri="{FF2B5EF4-FFF2-40B4-BE49-F238E27FC236}">
                <a16:creationId xmlns:a16="http://schemas.microsoft.com/office/drawing/2014/main" id="{43C1CFF6-28B3-0740-82BC-0970C814D9B6}"/>
              </a:ext>
              <a:ext uri="{C183D7F6-B498-43B3-948B-1728B52AA6E4}">
                <adec:decorative xmlns:adec="http://schemas.microsoft.com/office/drawing/2017/decorative" val="1"/>
              </a:ext>
            </a:extLst>
          </p:cNvPr>
          <p:cNvSpPr/>
          <p:nvPr userDrawn="1"/>
        </p:nvSpPr>
        <p:spPr>
          <a:xfrm>
            <a:off x="729811" y="7394028"/>
            <a:ext cx="4873547" cy="835572"/>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5" name="Picture 14">
            <a:extLst>
              <a:ext uri="{FF2B5EF4-FFF2-40B4-BE49-F238E27FC236}">
                <a16:creationId xmlns:a16="http://schemas.microsoft.com/office/drawing/2014/main" id="{E0A22FC5-E64F-A941-9DB7-CB27CD2BEEB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0694" y="717176"/>
            <a:ext cx="3856837" cy="2832847"/>
          </a:xfrm>
          <a:prstGeom prst="rect">
            <a:avLst/>
          </a:prstGeom>
        </p:spPr>
      </p:pic>
      <p:sp>
        <p:nvSpPr>
          <p:cNvPr id="2" name="Title 1">
            <a:extLst>
              <a:ext uri="{FF2B5EF4-FFF2-40B4-BE49-F238E27FC236}">
                <a16:creationId xmlns:a16="http://schemas.microsoft.com/office/drawing/2014/main" id="{1517782E-3843-4A5C-B1A5-5FB027C9693B}"/>
              </a:ext>
            </a:extLst>
          </p:cNvPr>
          <p:cNvSpPr>
            <a:spLocks noGrp="1"/>
          </p:cNvSpPr>
          <p:nvPr>
            <p:ph type="title" hasCustomPrompt="1"/>
          </p:nvPr>
        </p:nvSpPr>
        <p:spPr>
          <a:xfrm>
            <a:off x="964835" y="3740897"/>
            <a:ext cx="6733681" cy="1590675"/>
          </a:xfrm>
        </p:spPr>
        <p:txBody>
          <a:bodyPr anchor="b">
            <a:noAutofit/>
          </a:bodyPr>
          <a:lstStyle>
            <a:lvl1pPr>
              <a:defRPr sz="4800" b="1">
                <a:solidFill>
                  <a:schemeClr val="bg1"/>
                </a:solidFill>
              </a:defRPr>
            </a:lvl1pPr>
          </a:lstStyle>
          <a:p>
            <a:pPr lvl="0"/>
            <a:r>
              <a:rPr lang="en-US"/>
              <a:t>Title of presentation goes here</a:t>
            </a:r>
          </a:p>
        </p:txBody>
      </p:sp>
      <p:sp>
        <p:nvSpPr>
          <p:cNvPr id="17" name="Text Placeholder 17">
            <a:extLst>
              <a:ext uri="{FF2B5EF4-FFF2-40B4-BE49-F238E27FC236}">
                <a16:creationId xmlns:a16="http://schemas.microsoft.com/office/drawing/2014/main" id="{147C409B-E0F7-0D42-A7F2-609FAD79557D}"/>
              </a:ext>
            </a:extLst>
          </p:cNvPr>
          <p:cNvSpPr>
            <a:spLocks noGrp="1"/>
          </p:cNvSpPr>
          <p:nvPr>
            <p:ph type="body" sz="quarter" idx="11" hasCustomPrompt="1"/>
          </p:nvPr>
        </p:nvSpPr>
        <p:spPr>
          <a:xfrm>
            <a:off x="964836" y="5664797"/>
            <a:ext cx="6733680" cy="391621"/>
          </a:xfrm>
        </p:spPr>
        <p:txBody>
          <a:bodyPr>
            <a:noAutofit/>
          </a:bodyPr>
          <a:lstStyle>
            <a:lvl1pPr marL="0" indent="0">
              <a:buFontTx/>
              <a:buNone/>
              <a:defRPr sz="2400" b="0" i="0">
                <a:solidFill>
                  <a:schemeClr val="bg1"/>
                </a:solidFill>
                <a:latin typeface="Arial" panose="020B0604020202020204" pitchFamily="34" charset="0"/>
                <a:cs typeface="Arial" panose="020B0604020202020204" pitchFamily="34" charset="0"/>
              </a:defRPr>
            </a:lvl1pPr>
          </a:lstStyle>
          <a:p>
            <a:pPr lvl="0"/>
            <a:r>
              <a:rPr lang="en-US"/>
              <a:t>Subhead</a:t>
            </a:r>
          </a:p>
        </p:txBody>
      </p:sp>
      <p:sp>
        <p:nvSpPr>
          <p:cNvPr id="18" name="Text Placeholder 17">
            <a:extLst>
              <a:ext uri="{FF2B5EF4-FFF2-40B4-BE49-F238E27FC236}">
                <a16:creationId xmlns:a16="http://schemas.microsoft.com/office/drawing/2014/main" id="{B1352900-1093-184D-9A55-BC22387CEA10}"/>
              </a:ext>
            </a:extLst>
          </p:cNvPr>
          <p:cNvSpPr>
            <a:spLocks noGrp="1"/>
          </p:cNvSpPr>
          <p:nvPr>
            <p:ph type="body" sz="quarter" idx="12" hasCustomPrompt="1"/>
          </p:nvPr>
        </p:nvSpPr>
        <p:spPr>
          <a:xfrm>
            <a:off x="964837" y="6267791"/>
            <a:ext cx="6733680" cy="381446"/>
          </a:xfrm>
        </p:spPr>
        <p:txBody>
          <a:bodyPr>
            <a:noAutofit/>
          </a:bodyPr>
          <a:lstStyle>
            <a:lvl1pPr marL="0" indent="0">
              <a:buFontTx/>
              <a:buNone/>
              <a:defRPr sz="1800" b="1" i="0">
                <a:solidFill>
                  <a:schemeClr val="bg1"/>
                </a:solidFill>
                <a:latin typeface="Arial" panose="020B0604020202020204" pitchFamily="34" charset="0"/>
                <a:cs typeface="Arial" panose="020B0604020202020204" pitchFamily="34" charset="0"/>
              </a:defRPr>
            </a:lvl1pPr>
          </a:lstStyle>
          <a:p>
            <a:pPr lvl="0"/>
            <a:r>
              <a:rPr lang="en-US"/>
              <a:t>Presenter Name</a:t>
            </a:r>
          </a:p>
        </p:txBody>
      </p:sp>
      <p:sp>
        <p:nvSpPr>
          <p:cNvPr id="19" name="Text Placeholder 17">
            <a:extLst>
              <a:ext uri="{FF2B5EF4-FFF2-40B4-BE49-F238E27FC236}">
                <a16:creationId xmlns:a16="http://schemas.microsoft.com/office/drawing/2014/main" id="{27717D33-EC0C-9449-8B37-0DE39721ADC8}"/>
              </a:ext>
            </a:extLst>
          </p:cNvPr>
          <p:cNvSpPr>
            <a:spLocks noGrp="1"/>
          </p:cNvSpPr>
          <p:nvPr>
            <p:ph type="body" sz="quarter" idx="13" hasCustomPrompt="1"/>
          </p:nvPr>
        </p:nvSpPr>
        <p:spPr>
          <a:xfrm>
            <a:off x="964836" y="7620363"/>
            <a:ext cx="5053192" cy="381446"/>
          </a:xfrm>
        </p:spPr>
        <p:txBody>
          <a:bodyPr>
            <a:no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stStyle>
          <a:p>
            <a:pPr lvl="0"/>
            <a:r>
              <a:rPr lang="en-US"/>
              <a:t>Month </a:t>
            </a:r>
            <a:r>
              <a:rPr lang="en-US" err="1"/>
              <a:t>YYYY</a:t>
            </a:r>
            <a:r>
              <a:rPr lang="en-US"/>
              <a:t>    metrocouncil.org</a:t>
            </a:r>
          </a:p>
        </p:txBody>
      </p:sp>
      <p:sp>
        <p:nvSpPr>
          <p:cNvPr id="11" name="Picture Placeholder 5">
            <a:extLst>
              <a:ext uri="{FF2B5EF4-FFF2-40B4-BE49-F238E27FC236}">
                <a16:creationId xmlns:a16="http://schemas.microsoft.com/office/drawing/2014/main" id="{91D85DE8-BDC5-0A4D-8208-D80BC7689B85}"/>
              </a:ext>
            </a:extLst>
          </p:cNvPr>
          <p:cNvSpPr>
            <a:spLocks noGrp="1"/>
          </p:cNvSpPr>
          <p:nvPr>
            <p:ph type="pic" sz="quarter" idx="15"/>
          </p:nvPr>
        </p:nvSpPr>
        <p:spPr>
          <a:xfrm>
            <a:off x="9440198" y="434"/>
            <a:ext cx="5190202" cy="8229166"/>
          </a:xfrm>
        </p:spPr>
        <p:txBody>
          <a:bodyPr anchor="t"/>
          <a:lstStyle>
            <a:lvl1pPr marL="0" indent="0" algn="ctr">
              <a:lnSpc>
                <a:spcPct val="100000"/>
              </a:lnSpc>
              <a:buNone/>
              <a:defRPr/>
            </a:lvl1pPr>
          </a:lstStyle>
          <a:p>
            <a:r>
              <a:rPr lang="en-US"/>
              <a:t>Click icon to add picture</a:t>
            </a:r>
          </a:p>
        </p:txBody>
      </p:sp>
    </p:spTree>
    <p:extLst>
      <p:ext uri="{BB962C8B-B14F-4D97-AF65-F5344CB8AC3E}">
        <p14:creationId xmlns:p14="http://schemas.microsoft.com/office/powerpoint/2010/main" val="24047520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S 1 column right photo">
    <p:spTree>
      <p:nvGrpSpPr>
        <p:cNvPr id="1" name=""/>
        <p:cNvGrpSpPr/>
        <p:nvPr/>
      </p:nvGrpSpPr>
      <p:grpSpPr>
        <a:xfrm>
          <a:off x="0" y="0"/>
          <a:ext cx="0" cy="0"/>
          <a:chOff x="0" y="0"/>
          <a:chExt cx="0" cy="0"/>
        </a:xfrm>
      </p:grpSpPr>
      <p:pic>
        <p:nvPicPr>
          <p:cNvPr id="5" name="Picture 4" descr="Field and water tower in Lino Lakes">
            <a:extLst>
              <a:ext uri="{FF2B5EF4-FFF2-40B4-BE49-F238E27FC236}">
                <a16:creationId xmlns:a16="http://schemas.microsoft.com/office/drawing/2014/main" id="{B7A39B7F-D647-870B-FFB9-03D26C4FDA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73118" y="1704814"/>
            <a:ext cx="8398792" cy="6526060"/>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14400" y="371475"/>
            <a:ext cx="11944349"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0" y="2004187"/>
            <a:ext cx="3871913"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0" y="3086100"/>
            <a:ext cx="3871913"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 name="Text Placeholder 20">
            <a:extLst>
              <a:ext uri="{FF2B5EF4-FFF2-40B4-BE49-F238E27FC236}">
                <a16:creationId xmlns:a16="http://schemas.microsoft.com/office/drawing/2014/main" id="{C8677A1F-3E15-CCA4-13AC-48895978D4FA}"/>
              </a:ext>
            </a:extLst>
          </p:cNvPr>
          <p:cNvSpPr>
            <a:spLocks noGrp="1"/>
          </p:cNvSpPr>
          <p:nvPr>
            <p:ph type="body" sz="quarter" idx="13" hasCustomPrompt="1"/>
          </p:nvPr>
        </p:nvSpPr>
        <p:spPr>
          <a:xfrm>
            <a:off x="5619748" y="6385477"/>
            <a:ext cx="7410451" cy="1371600"/>
          </a:xfrm>
        </p:spPr>
        <p:txBody>
          <a:bodyPr/>
          <a:lstStyle>
            <a:lvl1pPr marL="0" indent="0">
              <a:buNone/>
              <a:defRPr sz="2400" b="1">
                <a:solidFill>
                  <a:schemeClr val="bg1"/>
                </a:solidFill>
              </a:defRPr>
            </a:lvl1pPr>
            <a:lvl2pPr marL="457200" indent="0">
              <a:buNone/>
              <a:defRPr/>
            </a:lvl2pPr>
          </a:lstStyle>
          <a:p>
            <a:pPr lvl="0"/>
            <a:r>
              <a:rPr lang="en-US" sz="2400" b="1">
                <a:solidFill>
                  <a:schemeClr val="bg1"/>
                </a:solidFill>
                <a:latin typeface="Arial" panose="020B0604020202020204" pitchFamily="34" charset="0"/>
                <a:cs typeface="Arial" panose="020B0604020202020204" pitchFamily="34" charset="0"/>
              </a:rPr>
              <a:t>“Add a quote or a statistic. Lorem ipsum dolor sit </a:t>
            </a:r>
            <a:r>
              <a:rPr lang="en-US" sz="2400" b="1" err="1">
                <a:solidFill>
                  <a:schemeClr val="bg1"/>
                </a:solidFill>
                <a:latin typeface="Arial" panose="020B0604020202020204" pitchFamily="34" charset="0"/>
                <a:cs typeface="Arial" panose="020B0604020202020204" pitchFamily="34" charset="0"/>
              </a:rPr>
              <a:t>amet</a:t>
            </a:r>
            <a:r>
              <a:rPr lang="en-US" sz="2400" b="1">
                <a:solidFill>
                  <a:schemeClr val="bg1"/>
                </a:solidFill>
                <a:latin typeface="Arial" panose="020B0604020202020204" pitchFamily="34" charset="0"/>
                <a:cs typeface="Arial" panose="020B0604020202020204" pitchFamily="34" charset="0"/>
              </a:rPr>
              <a:t>, </a:t>
            </a:r>
            <a:r>
              <a:rPr lang="en-US" sz="2400" b="1" err="1">
                <a:solidFill>
                  <a:schemeClr val="bg1"/>
                </a:solidFill>
                <a:latin typeface="Arial" panose="020B0604020202020204" pitchFamily="34" charset="0"/>
                <a:cs typeface="Arial" panose="020B0604020202020204" pitchFamily="34" charset="0"/>
              </a:rPr>
              <a:t>consectetur</a:t>
            </a:r>
            <a:r>
              <a:rPr lang="en-US" sz="2400" b="1">
                <a:solidFill>
                  <a:schemeClr val="bg1"/>
                </a:solidFill>
                <a:latin typeface="Arial" panose="020B0604020202020204" pitchFamily="34" charset="0"/>
                <a:cs typeface="Arial" panose="020B0604020202020204" pitchFamily="34" charset="0"/>
              </a:rPr>
              <a:t> </a:t>
            </a:r>
            <a:r>
              <a:rPr lang="en-US" sz="2400" b="1" err="1">
                <a:solidFill>
                  <a:schemeClr val="bg1"/>
                </a:solidFill>
                <a:latin typeface="Arial" panose="020B0604020202020204" pitchFamily="34" charset="0"/>
                <a:cs typeface="Arial" panose="020B0604020202020204" pitchFamily="34" charset="0"/>
              </a:rPr>
              <a:t>adipiscing</a:t>
            </a:r>
            <a:r>
              <a:rPr lang="en-US" sz="2400" b="1">
                <a:solidFill>
                  <a:schemeClr val="bg1"/>
                </a:solidFill>
                <a:latin typeface="Arial" panose="020B0604020202020204" pitchFamily="34" charset="0"/>
                <a:cs typeface="Arial" panose="020B0604020202020204" pitchFamily="34" charset="0"/>
              </a:rPr>
              <a:t> </a:t>
            </a:r>
            <a:r>
              <a:rPr lang="en-US" sz="2400" b="1" err="1">
                <a:solidFill>
                  <a:schemeClr val="bg1"/>
                </a:solidFill>
                <a:latin typeface="Arial" panose="020B0604020202020204" pitchFamily="34" charset="0"/>
                <a:cs typeface="Arial" panose="020B0604020202020204" pitchFamily="34" charset="0"/>
              </a:rPr>
              <a:t>elit</a:t>
            </a:r>
            <a:r>
              <a:rPr lang="en-US" sz="2400" b="1">
                <a:solidFill>
                  <a:schemeClr val="bg1"/>
                </a:solidFill>
                <a:latin typeface="Arial" panose="020B0604020202020204" pitchFamily="34" charset="0"/>
                <a:cs typeface="Arial" panose="020B0604020202020204" pitchFamily="34" charset="0"/>
              </a:rPr>
              <a:t>.”</a:t>
            </a:r>
            <a:br>
              <a:rPr lang="en-US" sz="2400" b="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 Author</a:t>
            </a:r>
          </a:p>
        </p:txBody>
      </p:sp>
    </p:spTree>
    <p:extLst>
      <p:ext uri="{BB962C8B-B14F-4D97-AF65-F5344CB8AC3E}">
        <p14:creationId xmlns:p14="http://schemas.microsoft.com/office/powerpoint/2010/main" val="415638920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640" userDrawn="1">
          <p15:clr>
            <a:srgbClr val="FBAE40"/>
          </p15:clr>
        </p15:guide>
        <p15:guide id="4" pos="576" userDrawn="1">
          <p15:clr>
            <a:srgbClr val="FBAE40"/>
          </p15:clr>
        </p15:guide>
        <p15:guide id="5" pos="328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S 1 column right photo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14400"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25052"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0"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6" name="Content Placeholder 4">
            <a:extLst>
              <a:ext uri="{FF2B5EF4-FFF2-40B4-BE49-F238E27FC236}">
                <a16:creationId xmlns:a16="http://schemas.microsoft.com/office/drawing/2014/main" id="{730FCA13-EEB5-71C7-5C36-CC3F035B9CD2}"/>
              </a:ext>
            </a:extLst>
          </p:cNvPr>
          <p:cNvSpPr>
            <a:spLocks noGrp="1"/>
          </p:cNvSpPr>
          <p:nvPr>
            <p:ph sz="quarter" idx="13" hasCustomPrompt="1"/>
          </p:nvPr>
        </p:nvSpPr>
        <p:spPr>
          <a:xfrm>
            <a:off x="5219700" y="1704975"/>
            <a:ext cx="8343900" cy="6524625"/>
          </a:xfrm>
        </p:spPr>
        <p:txBody>
          <a:bodyPr/>
          <a:lstStyle>
            <a:lvl1pPr marL="0" indent="0" algn="ctr">
              <a:buNone/>
              <a:defRPr/>
            </a:lvl1pPr>
          </a:lstStyle>
          <a:p>
            <a:r>
              <a:rPr lang="en-US"/>
              <a:t>Insert media by clicking icon </a:t>
            </a:r>
          </a:p>
        </p:txBody>
      </p:sp>
    </p:spTree>
    <p:extLst>
      <p:ext uri="{BB962C8B-B14F-4D97-AF65-F5344CB8AC3E}">
        <p14:creationId xmlns:p14="http://schemas.microsoft.com/office/powerpoint/2010/main" val="60123001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S 1 column 1 left photo w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14400" y="381100"/>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5480552" y="2024938"/>
            <a:ext cx="747344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5480552" y="2728912"/>
            <a:ext cx="7473447" cy="4961192"/>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descr="A bee on a dripping water spout">
            <a:extLst>
              <a:ext uri="{FF2B5EF4-FFF2-40B4-BE49-F238E27FC236}">
                <a16:creationId xmlns:a16="http://schemas.microsoft.com/office/drawing/2014/main" id="{8C54C9E5-27E8-4417-D46B-C5FFD214DE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704814"/>
            <a:ext cx="4901532" cy="6535821"/>
          </a:xfrm>
          <a:prstGeom prst="rect">
            <a:avLst/>
          </a:prstGeom>
        </p:spPr>
      </p:pic>
    </p:spTree>
    <p:extLst>
      <p:ext uri="{BB962C8B-B14F-4D97-AF65-F5344CB8AC3E}">
        <p14:creationId xmlns:p14="http://schemas.microsoft.com/office/powerpoint/2010/main" val="2138145107"/>
      </p:ext>
    </p:extLst>
  </p:cSld>
  <p:clrMapOvr>
    <a:masterClrMapping/>
  </p:clrMapOvr>
  <p:extLst>
    <p:ext uri="{DCECCB84-F9BA-43D5-87BE-67443E8EF086}">
      <p15:sldGuideLst xmlns:p15="http://schemas.microsoft.com/office/powerpoint/2012/main">
        <p15:guide id="3" pos="8544" userDrawn="1">
          <p15:clr>
            <a:srgbClr val="FBAE40"/>
          </p15:clr>
        </p15:guide>
        <p15:guide id="26" pos="610" userDrawn="1">
          <p15:clr>
            <a:srgbClr val="FBAE40"/>
          </p15:clr>
        </p15:guide>
        <p15:guide id="28" pos="3295" userDrawn="1">
          <p15:clr>
            <a:srgbClr val="FBAE40"/>
          </p15:clr>
        </p15:guide>
        <p15:guide id="35" orient="horz" userDrawn="1">
          <p15:clr>
            <a:srgbClr val="FBAE40"/>
          </p15:clr>
        </p15:guide>
        <p15:guide id="36" pos="4608" userDrawn="1">
          <p15:clr>
            <a:srgbClr val="FBAE40"/>
          </p15:clr>
        </p15:guide>
        <p15:guide id="37" orient="horz" pos="2592"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S 1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14400" y="381100"/>
            <a:ext cx="11887199"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057400"/>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0" name="Picture Placeholder 5">
            <a:extLst>
              <a:ext uri="{FF2B5EF4-FFF2-40B4-BE49-F238E27FC236}">
                <a16:creationId xmlns:a16="http://schemas.microsoft.com/office/drawing/2014/main" id="{E64CAC0D-0ED4-5E4F-86EB-31799C4B1D63}"/>
              </a:ext>
            </a:extLst>
          </p:cNvPr>
          <p:cNvSpPr>
            <a:spLocks noGrp="1"/>
          </p:cNvSpPr>
          <p:nvPr>
            <p:ph type="pic" sz="quarter" idx="14" hasCustomPrompt="1"/>
          </p:nvPr>
        </p:nvSpPr>
        <p:spPr>
          <a:xfrm>
            <a:off x="0" y="1704814"/>
            <a:ext cx="5191622" cy="6524786"/>
          </a:xfrm>
        </p:spPr>
        <p:txBody>
          <a:bodyPr anchor="t"/>
          <a:lstStyle>
            <a:lvl1pPr marL="0" indent="0" algn="ctr">
              <a:lnSpc>
                <a:spcPct val="100000"/>
              </a:lnSpc>
              <a:buNone/>
              <a:defRPr/>
            </a:lvl1pPr>
          </a:lstStyle>
          <a:p>
            <a:r>
              <a:rPr lang="en-US"/>
              <a:t>Insert picture by clicking icon</a:t>
            </a:r>
          </a:p>
        </p:txBody>
      </p:sp>
    </p:spTree>
    <p:extLst>
      <p:ext uri="{BB962C8B-B14F-4D97-AF65-F5344CB8AC3E}">
        <p14:creationId xmlns:p14="http://schemas.microsoft.com/office/powerpoint/2010/main" val="102140664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column 1 left photo thin">
    <p:spTree>
      <p:nvGrpSpPr>
        <p:cNvPr id="1" name=""/>
        <p:cNvGrpSpPr/>
        <p:nvPr/>
      </p:nvGrpSpPr>
      <p:grpSpPr>
        <a:xfrm>
          <a:off x="0" y="0"/>
          <a:ext cx="0" cy="0"/>
          <a:chOff x="0" y="0"/>
          <a:chExt cx="0" cy="0"/>
        </a:xfrm>
      </p:grpSpPr>
      <p:pic>
        <p:nvPicPr>
          <p:cNvPr id="20" name="Picture 19" descr="A close-up of a river&#10;&#10;Description automatically generated with low confidence">
            <a:extLst>
              <a:ext uri="{FF2B5EF4-FFF2-40B4-BE49-F238E27FC236}">
                <a16:creationId xmlns:a16="http://schemas.microsoft.com/office/drawing/2014/main" id="{C33F350E-2A43-8B42-A700-87AA665EA9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696278"/>
            <a:ext cx="3162300" cy="6533322"/>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E9DF86AF-DED5-45EE-8B6D-99C4C9DF3F42}"/>
              </a:ext>
            </a:extLst>
          </p:cNvPr>
          <p:cNvSpPr>
            <a:spLocks noGrp="1"/>
          </p:cNvSpPr>
          <p:nvPr>
            <p:ph type="title" hasCustomPrompt="1"/>
          </p:nvPr>
        </p:nvSpPr>
        <p:spPr>
          <a:xfrm>
            <a:off x="914400" y="383722"/>
            <a:ext cx="11821583" cy="1234122"/>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14" name="Rectangle 13">
            <a:extLst>
              <a:ext uri="{FF2B5EF4-FFF2-40B4-BE49-F238E27FC236}">
                <a16:creationId xmlns:a16="http://schemas.microsoft.com/office/drawing/2014/main" id="{812E5B9F-28A0-0C43-8A99-6E97EE33305F}"/>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145202089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S 1 column 1 left photo thin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14400"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r>
              <a:rPr lang="en-US"/>
              <a:t> </a:t>
            </a:r>
          </a:p>
          <a:p>
            <a:pPr lvl="0"/>
            <a:endParaRPr lang="en-US"/>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172072BD-1528-274E-82C0-E42037157AEE}"/>
              </a:ext>
            </a:extLst>
          </p:cNvPr>
          <p:cNvSpPr>
            <a:spLocks noGrp="1"/>
          </p:cNvSpPr>
          <p:nvPr>
            <p:ph type="pic" sz="quarter" idx="14" hasCustomPrompt="1"/>
          </p:nvPr>
        </p:nvSpPr>
        <p:spPr>
          <a:xfrm>
            <a:off x="0" y="1704814"/>
            <a:ext cx="3095625" cy="6524786"/>
          </a:xfrm>
        </p:spPr>
        <p:txBody>
          <a:bodyPr anchor="t"/>
          <a:lstStyle>
            <a:lvl1pPr marL="0" indent="0" algn="ctr">
              <a:lnSpc>
                <a:spcPct val="100000"/>
              </a:lnSpc>
              <a:buNone/>
              <a:defRPr/>
            </a:lvl1pPr>
          </a:lstStyle>
          <a:p>
            <a:r>
              <a:rPr lang="en-US"/>
              <a:t>Insert picture by</a:t>
            </a:r>
          </a:p>
          <a:p>
            <a:r>
              <a:rPr lang="en-US"/>
              <a:t>clicking icon</a:t>
            </a:r>
          </a:p>
        </p:txBody>
      </p:sp>
    </p:spTree>
    <p:extLst>
      <p:ext uri="{BB962C8B-B14F-4D97-AF65-F5344CB8AC3E}">
        <p14:creationId xmlns:p14="http://schemas.microsoft.com/office/powerpoint/2010/main" val="348214284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S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14400" y="395815"/>
            <a:ext cx="11887201"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1" y="2192161"/>
            <a:ext cx="1188720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1" y="2886074"/>
            <a:ext cx="11887200"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211339203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S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E6F40E-F87A-E34B-B26C-5902B43942CA}"/>
              </a:ext>
              <a:ext uri="{C183D7F6-B498-43B3-948B-1728B52AA6E4}">
                <adec:decorative xmlns:adec="http://schemas.microsoft.com/office/drawing/2017/decorative" val="1"/>
              </a:ext>
            </a:extLst>
          </p:cNvPr>
          <p:cNvSpPr/>
          <p:nvPr userDrawn="1"/>
        </p:nvSpPr>
        <p:spPr>
          <a:xfrm>
            <a:off x="9328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B8BB59-8F62-5243-98E1-D1DDA3216D9D}"/>
              </a:ext>
              <a:ext uri="{C183D7F6-B498-43B3-948B-1728B52AA6E4}">
                <adec:decorative xmlns:adec="http://schemas.microsoft.com/office/drawing/2017/decorative" val="1"/>
              </a:ext>
            </a:extLst>
          </p:cNvPr>
          <p:cNvSpPr/>
          <p:nvPr userDrawn="1"/>
        </p:nvSpPr>
        <p:spPr>
          <a:xfrm>
            <a:off x="7315200" y="2413000"/>
            <a:ext cx="6103438"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1BCA9CF-0625-409D-992F-1E6AA6FD229F}"/>
              </a:ext>
            </a:extLst>
          </p:cNvPr>
          <p:cNvSpPr>
            <a:spLocks noGrp="1"/>
          </p:cNvSpPr>
          <p:nvPr>
            <p:ph type="title" hasCustomPrompt="1"/>
          </p:nvPr>
        </p:nvSpPr>
        <p:spPr>
          <a:xfrm>
            <a:off x="914401" y="388769"/>
            <a:ext cx="11887200" cy="123577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Text Placeholder 3">
            <a:extLst>
              <a:ext uri="{FF2B5EF4-FFF2-40B4-BE49-F238E27FC236}">
                <a16:creationId xmlns:a16="http://schemas.microsoft.com/office/drawing/2014/main" id="{849524CE-9304-8A42-BD76-D60374AB8A8D}"/>
              </a:ext>
            </a:extLst>
          </p:cNvPr>
          <p:cNvSpPr>
            <a:spLocks noGrp="1"/>
          </p:cNvSpPr>
          <p:nvPr>
            <p:ph type="body" sz="quarter" idx="14" hasCustomPrompt="1"/>
          </p:nvPr>
        </p:nvSpPr>
        <p:spPr>
          <a:xfrm>
            <a:off x="1245712"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goes here</a:t>
            </a:r>
          </a:p>
        </p:txBody>
      </p:sp>
      <p:sp>
        <p:nvSpPr>
          <p:cNvPr id="15" name="Text Placeholder 3">
            <a:extLst>
              <a:ext uri="{FF2B5EF4-FFF2-40B4-BE49-F238E27FC236}">
                <a16:creationId xmlns:a16="http://schemas.microsoft.com/office/drawing/2014/main" id="{51CA5694-0CC4-B843-9078-357D69FAB882}"/>
              </a:ext>
            </a:extLst>
          </p:cNvPr>
          <p:cNvSpPr>
            <a:spLocks noGrp="1"/>
          </p:cNvSpPr>
          <p:nvPr>
            <p:ph type="body" sz="quarter" idx="15" hasCustomPrompt="1"/>
          </p:nvPr>
        </p:nvSpPr>
        <p:spPr>
          <a:xfrm>
            <a:off x="7606349" y="2760163"/>
            <a:ext cx="5500052"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Subhead goes here</a:t>
            </a:r>
          </a:p>
        </p:txBody>
      </p:sp>
      <p:sp>
        <p:nvSpPr>
          <p:cNvPr id="3" name="Text Placeholder 25">
            <a:extLst>
              <a:ext uri="{FF2B5EF4-FFF2-40B4-BE49-F238E27FC236}">
                <a16:creationId xmlns:a16="http://schemas.microsoft.com/office/drawing/2014/main" id="{DCFCF3EB-0B1C-4CA4-8302-C8651384FE3B}"/>
              </a:ext>
            </a:extLst>
          </p:cNvPr>
          <p:cNvSpPr>
            <a:spLocks noGrp="1"/>
          </p:cNvSpPr>
          <p:nvPr>
            <p:ph type="body" sz="quarter" idx="19" hasCustomPrompt="1"/>
          </p:nvPr>
        </p:nvSpPr>
        <p:spPr>
          <a:xfrm>
            <a:off x="1245712" y="3716499"/>
            <a:ext cx="5478784" cy="3370102"/>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457200" indent="0">
              <a:buFont typeface="Arial" panose="020B0604020202020204" pitchFamily="34" charse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6" name="Text Placeholder 25">
            <a:extLst>
              <a:ext uri="{FF2B5EF4-FFF2-40B4-BE49-F238E27FC236}">
                <a16:creationId xmlns:a16="http://schemas.microsoft.com/office/drawing/2014/main" id="{4257D449-D877-03A3-50B0-53D87842E027}"/>
              </a:ext>
            </a:extLst>
          </p:cNvPr>
          <p:cNvSpPr>
            <a:spLocks noGrp="1"/>
          </p:cNvSpPr>
          <p:nvPr>
            <p:ph type="body" sz="quarter" idx="20" hasCustomPrompt="1"/>
          </p:nvPr>
        </p:nvSpPr>
        <p:spPr>
          <a:xfrm>
            <a:off x="7606348" y="3718247"/>
            <a:ext cx="5478784" cy="3370102"/>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457200" indent="0">
              <a:buFont typeface="Arial" panose="020B0604020202020204" pitchFamily="34" charse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Tree>
    <p:extLst>
      <p:ext uri="{BB962C8B-B14F-4D97-AF65-F5344CB8AC3E}">
        <p14:creationId xmlns:p14="http://schemas.microsoft.com/office/powerpoint/2010/main" val="323476937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S 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952CABF-C0DD-4C93-9495-22DD8FAF2F59}"/>
              </a:ext>
            </a:extLst>
          </p:cNvPr>
          <p:cNvSpPr>
            <a:spLocks noGrp="1"/>
          </p:cNvSpPr>
          <p:nvPr>
            <p:ph type="title" hasCustomPrompt="1"/>
          </p:nvPr>
        </p:nvSpPr>
        <p:spPr>
          <a:xfrm>
            <a:off x="914400" y="396142"/>
            <a:ext cx="118990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9D4AD8D6-68CC-5C40-9D67-B541EBCCCB29}"/>
              </a:ext>
              <a:ext uri="{C183D7F6-B498-43B3-948B-1728B52AA6E4}">
                <adec:decorative xmlns:adec="http://schemas.microsoft.com/office/drawing/2017/decorative" val="1"/>
              </a:ext>
            </a:extLst>
          </p:cNvPr>
          <p:cNvSpPr/>
          <p:nvPr userDrawn="1"/>
        </p:nvSpPr>
        <p:spPr>
          <a:xfrm>
            <a:off x="9426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B7AAF-C896-1548-B59C-4E33146A6EAD}"/>
              </a:ext>
              <a:ext uri="{C183D7F6-B498-43B3-948B-1728B52AA6E4}">
                <adec:decorative xmlns:adec="http://schemas.microsoft.com/office/drawing/2017/decorative" val="1"/>
              </a:ext>
            </a:extLst>
          </p:cNvPr>
          <p:cNvSpPr/>
          <p:nvPr userDrawn="1"/>
        </p:nvSpPr>
        <p:spPr>
          <a:xfrm>
            <a:off x="525428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0E28CF-8AB4-144D-9C4B-34DE7302705A}"/>
              </a:ext>
              <a:ext uri="{C183D7F6-B498-43B3-948B-1728B52AA6E4}">
                <adec:decorative xmlns:adec="http://schemas.microsoft.com/office/drawing/2017/decorative" val="1"/>
              </a:ext>
            </a:extLst>
          </p:cNvPr>
          <p:cNvSpPr/>
          <p:nvPr userDrawn="1"/>
        </p:nvSpPr>
        <p:spPr>
          <a:xfrm>
            <a:off x="95659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A0F3F35E-BD8A-3C45-B926-260375338A98}"/>
              </a:ext>
            </a:extLst>
          </p:cNvPr>
          <p:cNvSpPr>
            <a:spLocks noGrp="1"/>
          </p:cNvSpPr>
          <p:nvPr>
            <p:ph type="body" sz="quarter" idx="16" hasCustomPrompt="1"/>
          </p:nvPr>
        </p:nvSpPr>
        <p:spPr>
          <a:xfrm>
            <a:off x="1143000"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0" name="Text Placeholder 25">
            <a:extLst>
              <a:ext uri="{FF2B5EF4-FFF2-40B4-BE49-F238E27FC236}">
                <a16:creationId xmlns:a16="http://schemas.microsoft.com/office/drawing/2014/main" id="{DE56F74E-CF48-684C-8C6B-3AE2F87D7FF2}"/>
              </a:ext>
            </a:extLst>
          </p:cNvPr>
          <p:cNvSpPr>
            <a:spLocks noGrp="1"/>
          </p:cNvSpPr>
          <p:nvPr>
            <p:ph type="body" sz="quarter" idx="12" hasCustomPrompt="1"/>
          </p:nvPr>
        </p:nvSpPr>
        <p:spPr>
          <a:xfrm>
            <a:off x="1143000" y="3480292"/>
            <a:ext cx="3444874" cy="375870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8" name="Text Placeholder 3">
            <a:extLst>
              <a:ext uri="{FF2B5EF4-FFF2-40B4-BE49-F238E27FC236}">
                <a16:creationId xmlns:a16="http://schemas.microsoft.com/office/drawing/2014/main" id="{5ED06A61-F4D0-AC4C-8E68-652034713325}"/>
              </a:ext>
            </a:extLst>
          </p:cNvPr>
          <p:cNvSpPr>
            <a:spLocks noGrp="1"/>
          </p:cNvSpPr>
          <p:nvPr>
            <p:ph type="body" sz="quarter" idx="18" hasCustomPrompt="1"/>
          </p:nvPr>
        </p:nvSpPr>
        <p:spPr>
          <a:xfrm>
            <a:off x="547827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1" name="Text Placeholder 25">
            <a:extLst>
              <a:ext uri="{FF2B5EF4-FFF2-40B4-BE49-F238E27FC236}">
                <a16:creationId xmlns:a16="http://schemas.microsoft.com/office/drawing/2014/main" id="{AA960663-69D6-D049-B633-C9C6BB9C577E}"/>
              </a:ext>
            </a:extLst>
          </p:cNvPr>
          <p:cNvSpPr>
            <a:spLocks noGrp="1"/>
          </p:cNvSpPr>
          <p:nvPr>
            <p:ph type="body" sz="quarter" idx="21" hasCustomPrompt="1"/>
          </p:nvPr>
        </p:nvSpPr>
        <p:spPr>
          <a:xfrm>
            <a:off x="5478271" y="3486381"/>
            <a:ext cx="3444874" cy="3752619"/>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1" name="Text Placeholder 3">
            <a:extLst>
              <a:ext uri="{FF2B5EF4-FFF2-40B4-BE49-F238E27FC236}">
                <a16:creationId xmlns:a16="http://schemas.microsoft.com/office/drawing/2014/main" id="{97548173-F8EE-A146-A23E-BF6BF9F65401}"/>
              </a:ext>
            </a:extLst>
          </p:cNvPr>
          <p:cNvSpPr>
            <a:spLocks noGrp="1"/>
          </p:cNvSpPr>
          <p:nvPr>
            <p:ph type="body" sz="quarter" idx="20" hasCustomPrompt="1"/>
          </p:nvPr>
        </p:nvSpPr>
        <p:spPr>
          <a:xfrm>
            <a:off x="9819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2" name="Text Placeholder 25">
            <a:extLst>
              <a:ext uri="{FF2B5EF4-FFF2-40B4-BE49-F238E27FC236}">
                <a16:creationId xmlns:a16="http://schemas.microsoft.com/office/drawing/2014/main" id="{F2687938-90B6-C548-9083-4A3F5E97021B}"/>
              </a:ext>
            </a:extLst>
          </p:cNvPr>
          <p:cNvSpPr>
            <a:spLocks noGrp="1"/>
          </p:cNvSpPr>
          <p:nvPr>
            <p:ph type="body" sz="quarter" idx="22" hasCustomPrompt="1"/>
          </p:nvPr>
        </p:nvSpPr>
        <p:spPr>
          <a:xfrm>
            <a:off x="9819761" y="3485658"/>
            <a:ext cx="3444874" cy="3753342"/>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Tree>
    <p:extLst>
      <p:ext uri="{BB962C8B-B14F-4D97-AF65-F5344CB8AC3E}">
        <p14:creationId xmlns:p14="http://schemas.microsoft.com/office/powerpoint/2010/main" val="364336097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14400" y="388769"/>
            <a:ext cx="118872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56190915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70DC7E-F41E-064E-8FB0-74C76C52D0F6}"/>
              </a:ext>
            </a:extLst>
          </p:cNvPr>
          <p:cNvSpPr/>
          <p:nvPr userDrawn="1"/>
        </p:nvSpPr>
        <p:spPr>
          <a:xfrm>
            <a:off x="0" y="0"/>
            <a:ext cx="9410701"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9" name="Picture 8">
            <a:extLst>
              <a:ext uri="{FF2B5EF4-FFF2-40B4-BE49-F238E27FC236}">
                <a16:creationId xmlns:a16="http://schemas.microsoft.com/office/drawing/2014/main" id="{B1CDA213-51DE-9C41-B8B0-AA9C41735D27}"/>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9410701" cy="8229600"/>
          </a:xfrm>
          <a:prstGeom prst="rect">
            <a:avLst/>
          </a:prstGeom>
        </p:spPr>
      </p:pic>
      <p:pic>
        <p:nvPicPr>
          <p:cNvPr id="13" name="Picture 12" descr="Metropolitan Council logo">
            <a:extLst>
              <a:ext uri="{FF2B5EF4-FFF2-40B4-BE49-F238E27FC236}">
                <a16:creationId xmlns:a16="http://schemas.microsoft.com/office/drawing/2014/main" id="{C7F7ADA4-5BC8-C342-A73B-C0DC9A597B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44906" y="2740010"/>
            <a:ext cx="3423868" cy="2349986"/>
          </a:xfrm>
          <a:prstGeom prst="rect">
            <a:avLst/>
          </a:prstGeom>
        </p:spPr>
      </p:pic>
      <p:cxnSp>
        <p:nvCxnSpPr>
          <p:cNvPr id="14" name="Straight Connector 13">
            <a:extLst>
              <a:ext uri="{FF2B5EF4-FFF2-40B4-BE49-F238E27FC236}">
                <a16:creationId xmlns:a16="http://schemas.microsoft.com/office/drawing/2014/main" id="{6242D3BA-3707-B44A-A7EA-60CEE0CDA2F7}"/>
              </a:ext>
              <a:ext uri="{C183D7F6-B498-43B3-948B-1728B52AA6E4}">
                <adec:decorative xmlns:adec="http://schemas.microsoft.com/office/drawing/2017/decorative" val="1"/>
              </a:ext>
            </a:extLst>
          </p:cNvPr>
          <p:cNvCxnSpPr>
            <a:cxnSpLocks/>
          </p:cNvCxnSpPr>
          <p:nvPr userDrawn="1"/>
        </p:nvCxnSpPr>
        <p:spPr>
          <a:xfrm>
            <a:off x="10139083" y="7194177"/>
            <a:ext cx="34290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2C54380-AB75-422A-97DA-6E1C1D74DEEC}"/>
              </a:ext>
            </a:extLst>
          </p:cNvPr>
          <p:cNvSpPr>
            <a:spLocks noGrp="1"/>
          </p:cNvSpPr>
          <p:nvPr>
            <p:ph type="title" hasCustomPrompt="1"/>
          </p:nvPr>
        </p:nvSpPr>
        <p:spPr>
          <a:xfrm>
            <a:off x="987886" y="2558537"/>
            <a:ext cx="6704184" cy="1556263"/>
          </a:xfrm>
        </p:spPr>
        <p:txBody>
          <a:bodyPr anchor="b">
            <a:noAutofit/>
          </a:bodyPr>
          <a:lstStyle>
            <a:lvl1pPr>
              <a:defRPr sz="4800" b="1">
                <a:solidFill>
                  <a:schemeClr val="bg1"/>
                </a:solidFill>
              </a:defRPr>
            </a:lvl1pPr>
          </a:lstStyle>
          <a:p>
            <a:r>
              <a:rPr lang="en-US"/>
              <a:t>Title of presentation goes here </a:t>
            </a:r>
          </a:p>
        </p:txBody>
      </p:sp>
      <p:sp>
        <p:nvSpPr>
          <p:cNvPr id="18" name="Text Placeholder 17">
            <a:extLst>
              <a:ext uri="{FF2B5EF4-FFF2-40B4-BE49-F238E27FC236}">
                <a16:creationId xmlns:a16="http://schemas.microsoft.com/office/drawing/2014/main" id="{5F5489B9-D8A2-C740-A391-3505AD477ABD}"/>
              </a:ext>
            </a:extLst>
          </p:cNvPr>
          <p:cNvSpPr>
            <a:spLocks noGrp="1"/>
          </p:cNvSpPr>
          <p:nvPr>
            <p:ph type="body" sz="quarter" idx="11" hasCustomPrompt="1"/>
          </p:nvPr>
        </p:nvSpPr>
        <p:spPr>
          <a:xfrm>
            <a:off x="981318" y="4714174"/>
            <a:ext cx="6704184" cy="391621"/>
          </a:xfrm>
        </p:spPr>
        <p:txBody>
          <a:bodyPr>
            <a:noAutofit/>
          </a:bodyPr>
          <a:lstStyle>
            <a:lvl1pPr marL="0" indent="0">
              <a:buFontTx/>
              <a:buNone/>
              <a:defRPr sz="2400" b="0" i="0">
                <a:solidFill>
                  <a:schemeClr val="bg1"/>
                </a:solidFill>
                <a:latin typeface="Arial" panose="020B0604020202020204" pitchFamily="34" charset="0"/>
                <a:cs typeface="Arial" panose="020B0604020202020204" pitchFamily="34" charset="0"/>
              </a:defRPr>
            </a:lvl1pPr>
          </a:lstStyle>
          <a:p>
            <a:pPr lvl="0"/>
            <a:r>
              <a:rPr lang="en-US"/>
              <a:t>Subhead</a:t>
            </a:r>
          </a:p>
        </p:txBody>
      </p:sp>
      <p:sp>
        <p:nvSpPr>
          <p:cNvPr id="19" name="Text Placeholder 17">
            <a:extLst>
              <a:ext uri="{FF2B5EF4-FFF2-40B4-BE49-F238E27FC236}">
                <a16:creationId xmlns:a16="http://schemas.microsoft.com/office/drawing/2014/main" id="{A5E5E761-E020-1843-B861-B2E59C04B206}"/>
              </a:ext>
            </a:extLst>
          </p:cNvPr>
          <p:cNvSpPr>
            <a:spLocks noGrp="1"/>
          </p:cNvSpPr>
          <p:nvPr>
            <p:ph type="body" sz="quarter" idx="12" hasCustomPrompt="1"/>
          </p:nvPr>
        </p:nvSpPr>
        <p:spPr>
          <a:xfrm>
            <a:off x="981318" y="7289990"/>
            <a:ext cx="5323790" cy="381446"/>
          </a:xfrm>
        </p:spPr>
        <p:txBody>
          <a:bodyPr>
            <a:noAutofit/>
          </a:bodyPr>
          <a:lstStyle>
            <a:lvl1pPr marL="0" indent="0">
              <a:buFontTx/>
              <a:buNone/>
              <a:defRPr sz="1800" b="1" i="0">
                <a:solidFill>
                  <a:schemeClr val="bg1"/>
                </a:solidFill>
                <a:latin typeface="Arial" panose="020B0604020202020204" pitchFamily="34" charset="0"/>
                <a:cs typeface="Arial" panose="020B0604020202020204" pitchFamily="34" charset="0"/>
              </a:defRPr>
            </a:lvl1pPr>
          </a:lstStyle>
          <a:p>
            <a:pPr lvl="0"/>
            <a:r>
              <a:rPr lang="en-US"/>
              <a:t>Presenter Name</a:t>
            </a:r>
          </a:p>
        </p:txBody>
      </p:sp>
      <p:sp>
        <p:nvSpPr>
          <p:cNvPr id="20" name="Text Placeholder 17">
            <a:extLst>
              <a:ext uri="{FF2B5EF4-FFF2-40B4-BE49-F238E27FC236}">
                <a16:creationId xmlns:a16="http://schemas.microsoft.com/office/drawing/2014/main" id="{ADC3697B-3632-DB47-8D16-4CB808D4E01D}"/>
              </a:ext>
            </a:extLst>
          </p:cNvPr>
          <p:cNvSpPr>
            <a:spLocks noGrp="1"/>
          </p:cNvSpPr>
          <p:nvPr>
            <p:ph type="body" sz="quarter" idx="13" hasCustomPrompt="1"/>
          </p:nvPr>
        </p:nvSpPr>
        <p:spPr>
          <a:xfrm>
            <a:off x="6613450" y="7289990"/>
            <a:ext cx="2047567" cy="381446"/>
          </a:xfrm>
        </p:spPr>
        <p:txBody>
          <a:bodyPr>
            <a:noAutofit/>
          </a:bodyPr>
          <a:lstStyle>
            <a:lvl1pPr marL="0" indent="0" algn="r">
              <a:buFontTx/>
              <a:buNone/>
              <a:defRPr sz="1800" b="0" i="0">
                <a:solidFill>
                  <a:schemeClr val="bg1"/>
                </a:solidFill>
                <a:latin typeface="Arial" panose="020B0604020202020204" pitchFamily="34" charset="0"/>
                <a:cs typeface="Arial" panose="020B0604020202020204" pitchFamily="34" charset="0"/>
              </a:defRPr>
            </a:lvl1pPr>
          </a:lstStyle>
          <a:p>
            <a:pPr lvl="0"/>
            <a:r>
              <a:rPr lang="en-US"/>
              <a:t>metrocouncil.org</a:t>
            </a:r>
          </a:p>
        </p:txBody>
      </p:sp>
      <p:sp>
        <p:nvSpPr>
          <p:cNvPr id="21" name="Text Placeholder 17">
            <a:extLst>
              <a:ext uri="{FF2B5EF4-FFF2-40B4-BE49-F238E27FC236}">
                <a16:creationId xmlns:a16="http://schemas.microsoft.com/office/drawing/2014/main" id="{8C64D8C7-B230-A541-BEA1-D3470AC7F432}"/>
              </a:ext>
            </a:extLst>
          </p:cNvPr>
          <p:cNvSpPr>
            <a:spLocks noGrp="1"/>
          </p:cNvSpPr>
          <p:nvPr>
            <p:ph type="body" sz="quarter" idx="14" hasCustomPrompt="1"/>
          </p:nvPr>
        </p:nvSpPr>
        <p:spPr>
          <a:xfrm>
            <a:off x="11420146" y="7355049"/>
            <a:ext cx="2236451" cy="381446"/>
          </a:xfrm>
        </p:spPr>
        <p:txBody>
          <a:bodyPr>
            <a:noAutofit/>
          </a:bodyPr>
          <a:lstStyle>
            <a:lvl1pPr marL="0" indent="0" algn="r">
              <a:buFontTx/>
              <a:buNone/>
              <a:defRPr sz="1800" b="0" i="0">
                <a:solidFill>
                  <a:schemeClr val="tx1"/>
                </a:solidFill>
                <a:latin typeface="Arial" panose="020B0604020202020204" pitchFamily="34" charset="0"/>
                <a:cs typeface="Arial" panose="020B0604020202020204" pitchFamily="34" charset="0"/>
              </a:defRPr>
            </a:lvl1pPr>
          </a:lstStyle>
          <a:p>
            <a:pPr lvl="0"/>
            <a:r>
              <a:rPr lang="en-US"/>
              <a:t>Month </a:t>
            </a:r>
            <a:r>
              <a:rPr lang="en-US" err="1"/>
              <a:t>YYYY</a:t>
            </a:r>
            <a:endParaRPr lang="en-US"/>
          </a:p>
        </p:txBody>
      </p:sp>
    </p:spTree>
    <p:extLst>
      <p:ext uri="{BB962C8B-B14F-4D97-AF65-F5344CB8AC3E}">
        <p14:creationId xmlns:p14="http://schemas.microsoft.com/office/powerpoint/2010/main" val="11321584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E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14400" y="388769"/>
            <a:ext cx="118872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4">
            <a:extLst>
              <a:ext uri="{FF2B5EF4-FFF2-40B4-BE49-F238E27FC236}">
                <a16:creationId xmlns:a16="http://schemas.microsoft.com/office/drawing/2014/main" id="{D2490A3C-12E5-9EB3-E03B-D40541E3CE1A}"/>
              </a:ext>
            </a:extLst>
          </p:cNvPr>
          <p:cNvSpPr>
            <a:spLocks noGrp="1"/>
          </p:cNvSpPr>
          <p:nvPr>
            <p:ph sz="quarter" idx="13" hasCustomPrompt="1"/>
          </p:nvPr>
        </p:nvSpPr>
        <p:spPr>
          <a:xfrm>
            <a:off x="914400" y="2093582"/>
            <a:ext cx="12649200" cy="6136017"/>
          </a:xfrm>
        </p:spPr>
        <p:txBody>
          <a:bodyPr/>
          <a:lstStyle>
            <a:lvl1pPr marL="0" indent="0" algn="ctr">
              <a:buNone/>
              <a:defRPr/>
            </a:lvl1pPr>
          </a:lstStyle>
          <a:p>
            <a:r>
              <a:rPr lang="en-US"/>
              <a:t>Insert media by clicking icon </a:t>
            </a:r>
          </a:p>
        </p:txBody>
      </p:sp>
    </p:spTree>
    <p:extLst>
      <p:ext uri="{BB962C8B-B14F-4D97-AF65-F5344CB8AC3E}">
        <p14:creationId xmlns:p14="http://schemas.microsoft.com/office/powerpoint/2010/main" val="394981940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72F3-9095-42DB-9420-066972D3B664}"/>
              </a:ext>
            </a:extLst>
          </p:cNvPr>
          <p:cNvSpPr>
            <a:spLocks noGrp="1"/>
          </p:cNvSpPr>
          <p:nvPr>
            <p:ph type="title" hasCustomPrompt="1"/>
          </p:nvPr>
        </p:nvSpPr>
        <p:spPr>
          <a:xfrm>
            <a:off x="9835640" y="-1436376"/>
            <a:ext cx="4410232" cy="1047751"/>
          </a:xfrm>
        </p:spPr>
        <p:txBody>
          <a:bodyPr/>
          <a:lstStyle>
            <a:lvl1pPr>
              <a:defRPr/>
            </a:lvl1pPr>
          </a:lstStyle>
          <a:p>
            <a:r>
              <a:rPr lang="en-US"/>
              <a:t>Edit hidden title</a:t>
            </a:r>
          </a:p>
        </p:txBody>
      </p:sp>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grpSp>
        <p:nvGrpSpPr>
          <p:cNvPr id="9" name="Group 8">
            <a:extLst>
              <a:ext uri="{FF2B5EF4-FFF2-40B4-BE49-F238E27FC236}">
                <a16:creationId xmlns:a16="http://schemas.microsoft.com/office/drawing/2014/main" id="{6BF15881-E074-D741-8788-F7549BDB3E49}"/>
              </a:ext>
              <a:ext uri="{C183D7F6-B498-43B3-948B-1728B52AA6E4}">
                <adec:decorative xmlns:adec="http://schemas.microsoft.com/office/drawing/2017/decorative" val="1"/>
              </a:ext>
            </a:extLst>
          </p:cNvPr>
          <p:cNvGrpSpPr/>
          <p:nvPr userDrawn="1"/>
        </p:nvGrpSpPr>
        <p:grpSpPr>
          <a:xfrm>
            <a:off x="1364151" y="-1198130"/>
            <a:ext cx="8089009" cy="685740"/>
            <a:chOff x="2492994" y="2126192"/>
            <a:chExt cx="8089009" cy="685740"/>
          </a:xfrm>
        </p:grpSpPr>
        <p:sp>
          <p:nvSpPr>
            <p:cNvPr id="10" name="Rectangle 9">
              <a:extLst>
                <a:ext uri="{FF2B5EF4-FFF2-40B4-BE49-F238E27FC236}">
                  <a16:creationId xmlns:a16="http://schemas.microsoft.com/office/drawing/2014/main" id="{60215669-DADC-DA45-9C83-5F7BD8AB3A1C}"/>
                </a:ext>
              </a:extLst>
            </p:cNvPr>
            <p:cNvSpPr/>
            <p:nvPr/>
          </p:nvSpPr>
          <p:spPr>
            <a:xfrm>
              <a:off x="2577627" y="2126192"/>
              <a:ext cx="1600200" cy="2743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EDFFE1-AEE5-DE40-BAC8-FE728DCBF844}"/>
                </a:ext>
              </a:extLst>
            </p:cNvPr>
            <p:cNvSpPr txBox="1"/>
            <p:nvPr/>
          </p:nvSpPr>
          <p:spPr>
            <a:xfrm>
              <a:off x="2492994" y="2411822"/>
              <a:ext cx="1290626" cy="384204"/>
            </a:xfrm>
            <a:prstGeom prst="rect">
              <a:avLst/>
            </a:prstGeom>
            <a:noFill/>
          </p:spPr>
          <p:txBody>
            <a:bodyPr wrap="square" rtlCol="0">
              <a:spAutoFit/>
            </a:bodyPr>
            <a:lstStyle/>
            <a:p>
              <a:r>
                <a:rPr lang="en-US" sz="1000"/>
                <a:t>Primary</a:t>
              </a:r>
              <a:br>
                <a:rPr lang="en-US" sz="1000"/>
              </a:br>
              <a:r>
                <a:rPr lang="en-US" sz="1000"/>
                <a:t>RGB 0/93/170</a:t>
              </a:r>
            </a:p>
          </p:txBody>
        </p:sp>
        <p:sp>
          <p:nvSpPr>
            <p:cNvPr id="12" name="Rectangle 11">
              <a:extLst>
                <a:ext uri="{FF2B5EF4-FFF2-40B4-BE49-F238E27FC236}">
                  <a16:creationId xmlns:a16="http://schemas.microsoft.com/office/drawing/2014/main" id="{9F93C790-26BF-2B41-AA12-5400DC96318A}"/>
                </a:ext>
              </a:extLst>
            </p:cNvPr>
            <p:cNvSpPr/>
            <p:nvPr/>
          </p:nvSpPr>
          <p:spPr>
            <a:xfrm>
              <a:off x="4180545" y="2126192"/>
              <a:ext cx="1600200" cy="274320"/>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658A6B0-F11C-4743-8B88-F5DB0699614D}"/>
                </a:ext>
              </a:extLst>
            </p:cNvPr>
            <p:cNvSpPr txBox="1"/>
            <p:nvPr/>
          </p:nvSpPr>
          <p:spPr>
            <a:xfrm>
              <a:off x="4097668" y="2411822"/>
              <a:ext cx="1290626" cy="400110"/>
            </a:xfrm>
            <a:prstGeom prst="rect">
              <a:avLst/>
            </a:prstGeom>
            <a:noFill/>
            <a:ln>
              <a:noFill/>
            </a:ln>
          </p:spPr>
          <p:txBody>
            <a:bodyPr wrap="square" rtlCol="0">
              <a:spAutoFit/>
            </a:bodyPr>
            <a:lstStyle/>
            <a:p>
              <a:r>
                <a:rPr lang="en-US" sz="1000"/>
                <a:t>2</a:t>
              </a:r>
              <a:r>
                <a:rPr lang="en-US" sz="1000" baseline="30000"/>
                <a:t>nd</a:t>
              </a:r>
              <a:r>
                <a:rPr lang="en-US" sz="1000"/>
                <a:t>/Community</a:t>
              </a:r>
              <a:br>
                <a:rPr lang="en-US" sz="1000"/>
              </a:br>
              <a:r>
                <a:rPr lang="en-US" sz="1000"/>
                <a:t>RGB 120/162/47</a:t>
              </a:r>
            </a:p>
          </p:txBody>
        </p:sp>
        <p:sp>
          <p:nvSpPr>
            <p:cNvPr id="14" name="Rectangle 13">
              <a:extLst>
                <a:ext uri="{FF2B5EF4-FFF2-40B4-BE49-F238E27FC236}">
                  <a16:creationId xmlns:a16="http://schemas.microsoft.com/office/drawing/2014/main" id="{DD8116AF-9573-4C4D-8B66-0DC304710DE6}"/>
                </a:ext>
              </a:extLst>
            </p:cNvPr>
            <p:cNvSpPr/>
            <p:nvPr/>
          </p:nvSpPr>
          <p:spPr>
            <a:xfrm>
              <a:off x="5779051" y="2126192"/>
              <a:ext cx="1600200" cy="274320"/>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4E310E7-741B-E64C-830E-9C955AB42403}"/>
                </a:ext>
              </a:extLst>
            </p:cNvPr>
            <p:cNvSpPr txBox="1"/>
            <p:nvPr/>
          </p:nvSpPr>
          <p:spPr>
            <a:xfrm>
              <a:off x="5711164" y="2411822"/>
              <a:ext cx="1290626" cy="400110"/>
            </a:xfrm>
            <a:prstGeom prst="rect">
              <a:avLst/>
            </a:prstGeom>
            <a:noFill/>
          </p:spPr>
          <p:txBody>
            <a:bodyPr wrap="square" rtlCol="0">
              <a:spAutoFit/>
            </a:bodyPr>
            <a:lstStyle/>
            <a:p>
              <a:r>
                <a:rPr lang="en-US" sz="1000"/>
                <a:t>2</a:t>
              </a:r>
              <a:r>
                <a:rPr lang="en-US" sz="1000" baseline="30000"/>
                <a:t>nd</a:t>
              </a:r>
              <a:r>
                <a:rPr lang="en-US" sz="1000"/>
                <a:t>/Metro Transit</a:t>
              </a:r>
              <a:br>
                <a:rPr lang="en-US" sz="1000"/>
              </a:br>
              <a:r>
                <a:rPr lang="en-US" sz="1000"/>
                <a:t>RGB 238/49/36</a:t>
              </a:r>
            </a:p>
          </p:txBody>
        </p:sp>
        <p:sp>
          <p:nvSpPr>
            <p:cNvPr id="16" name="Rectangle 15">
              <a:extLst>
                <a:ext uri="{FF2B5EF4-FFF2-40B4-BE49-F238E27FC236}">
                  <a16:creationId xmlns:a16="http://schemas.microsoft.com/office/drawing/2014/main" id="{1396B5F4-30F4-E544-BEDB-C998A39D2C09}"/>
                </a:ext>
              </a:extLst>
            </p:cNvPr>
            <p:cNvSpPr/>
            <p:nvPr/>
          </p:nvSpPr>
          <p:spPr>
            <a:xfrm>
              <a:off x="7374473" y="2126192"/>
              <a:ext cx="1600200" cy="27505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805827C-C451-0B44-8089-B79225C350BE}"/>
                </a:ext>
              </a:extLst>
            </p:cNvPr>
            <p:cNvSpPr txBox="1"/>
            <p:nvPr/>
          </p:nvSpPr>
          <p:spPr>
            <a:xfrm>
              <a:off x="7309672" y="2411822"/>
              <a:ext cx="1290626" cy="384204"/>
            </a:xfrm>
            <a:prstGeom prst="rect">
              <a:avLst/>
            </a:prstGeom>
            <a:noFill/>
            <a:ln>
              <a:noFill/>
            </a:ln>
          </p:spPr>
          <p:txBody>
            <a:bodyPr wrap="square" rtlCol="0">
              <a:spAutoFit/>
            </a:bodyPr>
            <a:lstStyle/>
            <a:p>
              <a:r>
                <a:rPr lang="en-US" sz="1000"/>
                <a:t>2</a:t>
              </a:r>
              <a:r>
                <a:rPr lang="en-US" sz="1000" baseline="30000"/>
                <a:t>nd</a:t>
              </a:r>
              <a:r>
                <a:rPr lang="en-US" sz="1000"/>
                <a:t>/Environmental</a:t>
              </a:r>
              <a:br>
                <a:rPr lang="en-US" sz="1000"/>
              </a:br>
              <a:r>
                <a:rPr lang="en-US" sz="1000"/>
                <a:t>RGB 0/154/199</a:t>
              </a:r>
            </a:p>
          </p:txBody>
        </p:sp>
        <p:sp>
          <p:nvSpPr>
            <p:cNvPr id="18" name="Rectangle 17">
              <a:extLst>
                <a:ext uri="{FF2B5EF4-FFF2-40B4-BE49-F238E27FC236}">
                  <a16:creationId xmlns:a16="http://schemas.microsoft.com/office/drawing/2014/main" id="{DE310923-FC7B-0B4F-864F-CBC5477C4CF8}"/>
                </a:ext>
              </a:extLst>
            </p:cNvPr>
            <p:cNvSpPr/>
            <p:nvPr userDrawn="1"/>
          </p:nvSpPr>
          <p:spPr>
            <a:xfrm>
              <a:off x="8981803" y="2126192"/>
              <a:ext cx="1600200" cy="274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6F23D32-3A9C-ED4D-A4C3-FA9D13DCE618}"/>
                </a:ext>
              </a:extLst>
            </p:cNvPr>
            <p:cNvSpPr txBox="1"/>
            <p:nvPr userDrawn="1"/>
          </p:nvSpPr>
          <p:spPr>
            <a:xfrm>
              <a:off x="8991600" y="2411822"/>
              <a:ext cx="1290626" cy="400110"/>
            </a:xfrm>
            <a:prstGeom prst="rect">
              <a:avLst/>
            </a:prstGeom>
            <a:noFill/>
            <a:ln>
              <a:noFill/>
            </a:ln>
          </p:spPr>
          <p:txBody>
            <a:bodyPr wrap="square" rtlCol="0">
              <a:spAutoFit/>
            </a:bodyPr>
            <a:lstStyle/>
            <a:p>
              <a:r>
                <a:rPr lang="en-US" sz="1000"/>
                <a:t>Black</a:t>
              </a:r>
              <a:br>
                <a:rPr lang="en-US" sz="1000"/>
              </a:br>
              <a:r>
                <a:rPr lang="en-US" sz="1000"/>
                <a:t>RGB 0/0/0</a:t>
              </a:r>
            </a:p>
          </p:txBody>
        </p:sp>
      </p:grpSp>
    </p:spTree>
    <p:extLst>
      <p:ext uri="{BB962C8B-B14F-4D97-AF65-F5344CB8AC3E}">
        <p14:creationId xmlns:p14="http://schemas.microsoft.com/office/powerpoint/2010/main" val="39760192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TS 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5" name="Title 4">
            <a:extLst>
              <a:ext uri="{FF2B5EF4-FFF2-40B4-BE49-F238E27FC236}">
                <a16:creationId xmlns:a16="http://schemas.microsoft.com/office/drawing/2014/main" id="{C884FD7F-F7E9-D346-A471-5D49135F4469}"/>
              </a:ext>
            </a:extLst>
          </p:cNvPr>
          <p:cNvSpPr>
            <a:spLocks noGrp="1"/>
          </p:cNvSpPr>
          <p:nvPr>
            <p:ph type="title" hasCustomPrompt="1"/>
          </p:nvPr>
        </p:nvSpPr>
        <p:spPr>
          <a:xfrm>
            <a:off x="942975" y="3413126"/>
            <a:ext cx="4110267" cy="1531408"/>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r>
              <a:rPr lang="en-US"/>
              <a:t>Slide title to go here</a:t>
            </a:r>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5" name="Rectangle 14">
            <a:extLst>
              <a:ext uri="{FF2B5EF4-FFF2-40B4-BE49-F238E27FC236}">
                <a16:creationId xmlns:a16="http://schemas.microsoft.com/office/drawing/2014/main" id="{D8AE2DBA-3282-1845-A5CE-29F5D7639E84}"/>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16" name="Picture 15" descr="Photo of a Metro Gold Line bus at a stop in downtown Saint Paul">
            <a:extLst>
              <a:ext uri="{FF2B5EF4-FFF2-40B4-BE49-F238E27FC236}">
                <a16:creationId xmlns:a16="http://schemas.microsoft.com/office/drawing/2014/main" id="{DE0419AF-A193-D044-BD28-2ED9DA661C0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305646" y="0"/>
            <a:ext cx="8257954" cy="8229600"/>
          </a:xfrm>
          <a:prstGeom prst="rect">
            <a:avLst/>
          </a:prstGeom>
        </p:spPr>
      </p:pic>
    </p:spTree>
    <p:extLst>
      <p:ext uri="{BB962C8B-B14F-4D97-AF65-F5344CB8AC3E}">
        <p14:creationId xmlns:p14="http://schemas.microsoft.com/office/powerpoint/2010/main" val="22416544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TS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107265"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5" name="Picture Placeholder 5">
            <a:extLst>
              <a:ext uri="{FF2B5EF4-FFF2-40B4-BE49-F238E27FC236}">
                <a16:creationId xmlns:a16="http://schemas.microsoft.com/office/drawing/2014/main" id="{B12A773E-EB13-7E49-B02C-F6D8FD010780}"/>
              </a:ext>
            </a:extLst>
          </p:cNvPr>
          <p:cNvSpPr>
            <a:spLocks noGrp="1"/>
          </p:cNvSpPr>
          <p:nvPr>
            <p:ph type="pic" sz="quarter" idx="14" hasCustomPrompt="1"/>
          </p:nvPr>
        </p:nvSpPr>
        <p:spPr>
          <a:xfrm>
            <a:off x="5305645" y="0"/>
            <a:ext cx="8257953" cy="8229600"/>
          </a:xfrm>
        </p:spPr>
        <p:txBody>
          <a:bodyPr anchor="t"/>
          <a:lstStyle>
            <a:lvl1pPr marL="0" indent="0" algn="ctr">
              <a:lnSpc>
                <a:spcPct val="100000"/>
              </a:lnSpc>
              <a:buNone/>
              <a:defRPr/>
            </a:lvl1pPr>
          </a:lstStyle>
          <a:p>
            <a:r>
              <a:rPr lang="en-US"/>
              <a:t>Insert picture by clicking icon</a:t>
            </a:r>
          </a:p>
        </p:txBody>
      </p:sp>
    </p:spTree>
    <p:extLst>
      <p:ext uri="{BB962C8B-B14F-4D97-AF65-F5344CB8AC3E}">
        <p14:creationId xmlns:p14="http://schemas.microsoft.com/office/powerpoint/2010/main" val="34274644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TS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14400" y="383723"/>
            <a:ext cx="11671127" cy="1228725"/>
          </a:xfrm>
          <a:prstGeom prst="rect">
            <a:avLst/>
          </a:prstGeo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0" y="2004186"/>
            <a:ext cx="9738189" cy="753081"/>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0"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290139"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21" name="Picture 20" descr="Outdoors photograph of Metro Transit Light Rail train at a platform stop">
            <a:extLst>
              <a:ext uri="{FF2B5EF4-FFF2-40B4-BE49-F238E27FC236}">
                <a16:creationId xmlns:a16="http://schemas.microsoft.com/office/drawing/2014/main" id="{E009C4A1-69F3-E96F-0238-34F2969070AD}"/>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3" name="Picture 2" descr="Metro Mobility vehicle">
            <a:extLst>
              <a:ext uri="{FF2B5EF4-FFF2-40B4-BE49-F238E27FC236}">
                <a16:creationId xmlns:a16="http://schemas.microsoft.com/office/drawing/2014/main" id="{C7062094-B1D9-8EC4-631A-0212740D2D1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472625" y="1704814"/>
            <a:ext cx="2090973" cy="2134167"/>
          </a:xfrm>
          <a:prstGeom prst="rect">
            <a:avLst/>
          </a:prstGeom>
        </p:spPr>
      </p:pic>
      <p:pic>
        <p:nvPicPr>
          <p:cNvPr id="4" name="Picture 3" descr="Metro Transit bus in Woodbury">
            <a:extLst>
              <a:ext uri="{FF2B5EF4-FFF2-40B4-BE49-F238E27FC236}">
                <a16:creationId xmlns:a16="http://schemas.microsoft.com/office/drawing/2014/main" id="{30DB272E-C3B8-C142-C20F-ECB4BCC5AA8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1468101" y="3915915"/>
            <a:ext cx="2119311" cy="2102736"/>
          </a:xfrm>
          <a:prstGeom prst="rect">
            <a:avLst/>
          </a:prstGeom>
        </p:spPr>
      </p:pic>
    </p:spTree>
    <p:extLst>
      <p:ext uri="{BB962C8B-B14F-4D97-AF65-F5344CB8AC3E}">
        <p14:creationId xmlns:p14="http://schemas.microsoft.com/office/powerpoint/2010/main" val="177800955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TS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14400" y="383723"/>
            <a:ext cx="11747327" cy="1228725"/>
          </a:xfrm>
          <a:prstGeom prst="rect">
            <a:avLst/>
          </a:prstGeo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0" y="2004186"/>
            <a:ext cx="9738189" cy="753081"/>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0"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290139"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2" name="Picture Placeholder 3">
            <a:extLst>
              <a:ext uri="{FF2B5EF4-FFF2-40B4-BE49-F238E27FC236}">
                <a16:creationId xmlns:a16="http://schemas.microsoft.com/office/drawing/2014/main" id="{91DD0A12-2401-2BDC-41FB-054E30600904}"/>
              </a:ext>
            </a:extLst>
          </p:cNvPr>
          <p:cNvSpPr>
            <a:spLocks noGrp="1" noChangeAspect="1"/>
          </p:cNvSpPr>
          <p:nvPr>
            <p:ph type="pic" sz="quarter" idx="14"/>
          </p:nvPr>
        </p:nvSpPr>
        <p:spPr>
          <a:xfrm>
            <a:off x="11468100" y="1727277"/>
            <a:ext cx="2095500" cy="2006523"/>
          </a:xfrm>
          <a:solidFill>
            <a:schemeClr val="bg1"/>
          </a:solidFill>
        </p:spPr>
        <p:txBody>
          <a:bodyPr/>
          <a:lstStyle>
            <a:lvl1pPr marL="0" indent="0" algn="ctr">
              <a:buNone/>
              <a:defRPr/>
            </a:lvl1pPr>
          </a:lstStyle>
          <a:p>
            <a:endParaRPr lang="en-US"/>
          </a:p>
          <a:p>
            <a:r>
              <a:rPr lang="en-US"/>
              <a:t>Picture 1</a:t>
            </a:r>
          </a:p>
        </p:txBody>
      </p:sp>
      <p:sp>
        <p:nvSpPr>
          <p:cNvPr id="23" name="Picture Placeholder 5">
            <a:extLst>
              <a:ext uri="{FF2B5EF4-FFF2-40B4-BE49-F238E27FC236}">
                <a16:creationId xmlns:a16="http://schemas.microsoft.com/office/drawing/2014/main" id="{5DB3F450-B0F1-BF30-6CC4-CADF0337A7C5}"/>
              </a:ext>
            </a:extLst>
          </p:cNvPr>
          <p:cNvSpPr>
            <a:spLocks noGrp="1" noChangeAspect="1"/>
          </p:cNvSpPr>
          <p:nvPr>
            <p:ph type="pic" sz="quarter" idx="15"/>
          </p:nvPr>
        </p:nvSpPr>
        <p:spPr>
          <a:xfrm>
            <a:off x="11468100" y="3913284"/>
            <a:ext cx="2095500" cy="2006523"/>
          </a:xfrm>
          <a:solidFill>
            <a:schemeClr val="bg1"/>
          </a:solidFill>
        </p:spPr>
        <p:txBody>
          <a:bodyPr/>
          <a:lstStyle>
            <a:lvl1pPr marL="0" indent="0" algn="ctr">
              <a:buNone/>
              <a:defRPr/>
            </a:lvl1pPr>
          </a:lstStyle>
          <a:p>
            <a:endParaRPr lang="en-US"/>
          </a:p>
          <a:p>
            <a:r>
              <a:rPr lang="en-US"/>
              <a:t>Picture 2</a:t>
            </a:r>
          </a:p>
        </p:txBody>
      </p:sp>
      <p:sp>
        <p:nvSpPr>
          <p:cNvPr id="25" name="Picture Placeholder 11">
            <a:extLst>
              <a:ext uri="{FF2B5EF4-FFF2-40B4-BE49-F238E27FC236}">
                <a16:creationId xmlns:a16="http://schemas.microsoft.com/office/drawing/2014/main" id="{8E77B624-78CD-87EB-6996-C9B1BAF3E89D}"/>
              </a:ext>
            </a:extLst>
          </p:cNvPr>
          <p:cNvSpPr>
            <a:spLocks noGrp="1" noChangeAspect="1"/>
          </p:cNvSpPr>
          <p:nvPr>
            <p:ph type="pic" sz="quarter" idx="16"/>
          </p:nvPr>
        </p:nvSpPr>
        <p:spPr>
          <a:xfrm>
            <a:off x="11468100" y="6099291"/>
            <a:ext cx="2095500" cy="2130552"/>
          </a:xfrm>
          <a:solidFill>
            <a:schemeClr val="bg1"/>
          </a:solidFill>
        </p:spPr>
        <p:txBody>
          <a:bodyPr/>
          <a:lstStyle>
            <a:lvl1pPr marL="0" indent="0" algn="ctr">
              <a:buNone/>
              <a:defRPr/>
            </a:lvl1pPr>
          </a:lstStyle>
          <a:p>
            <a:endParaRPr lang="en-US"/>
          </a:p>
          <a:p>
            <a:r>
              <a:rPr lang="en-US"/>
              <a:t>Picture 3</a:t>
            </a:r>
          </a:p>
        </p:txBody>
      </p:sp>
    </p:spTree>
    <p:extLst>
      <p:ext uri="{BB962C8B-B14F-4D97-AF65-F5344CB8AC3E}">
        <p14:creationId xmlns:p14="http://schemas.microsoft.com/office/powerpoint/2010/main" val="27833880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TS 1 column right photo">
    <p:spTree>
      <p:nvGrpSpPr>
        <p:cNvPr id="1" name=""/>
        <p:cNvGrpSpPr/>
        <p:nvPr/>
      </p:nvGrpSpPr>
      <p:grpSpPr>
        <a:xfrm>
          <a:off x="0" y="0"/>
          <a:ext cx="0" cy="0"/>
          <a:chOff x="0" y="0"/>
          <a:chExt cx="0" cy="0"/>
        </a:xfrm>
      </p:grpSpPr>
      <p:pic>
        <p:nvPicPr>
          <p:cNvPr id="4" name="Picture 3" descr="Evening street scene with light rail vehicles in downtown St. Paul">
            <a:extLst>
              <a:ext uri="{FF2B5EF4-FFF2-40B4-BE49-F238E27FC236}">
                <a16:creationId xmlns:a16="http://schemas.microsoft.com/office/drawing/2014/main" id="{21FDA585-75BD-C620-3C52-667C24AB56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9700" y="1710126"/>
            <a:ext cx="8352210" cy="6519474"/>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14400"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0"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0"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 name="Text Placeholder 13">
            <a:extLst>
              <a:ext uri="{FF2B5EF4-FFF2-40B4-BE49-F238E27FC236}">
                <a16:creationId xmlns:a16="http://schemas.microsoft.com/office/drawing/2014/main" id="{8818C9E1-BE62-1572-52E8-14EBE2E85883}"/>
              </a:ext>
            </a:extLst>
          </p:cNvPr>
          <p:cNvSpPr>
            <a:spLocks noGrp="1"/>
          </p:cNvSpPr>
          <p:nvPr>
            <p:ph type="body" sz="quarter" idx="13" hasCustomPrompt="1"/>
          </p:nvPr>
        </p:nvSpPr>
        <p:spPr>
          <a:xfrm>
            <a:off x="5638799" y="6381391"/>
            <a:ext cx="7219949" cy="1226898"/>
          </a:xfrm>
        </p:spPr>
        <p:txBody>
          <a:bodyPr>
            <a:normAutofit/>
          </a:bodyPr>
          <a:lstStyle>
            <a:lvl1pPr marL="0" indent="0">
              <a:buNone/>
              <a:defRPr sz="2400" b="1">
                <a:solidFill>
                  <a:schemeClr val="bg1"/>
                </a:solidFill>
              </a:defRPr>
            </a:lvl1pPr>
          </a:lstStyle>
          <a:p>
            <a:pPr lvl="0"/>
            <a:r>
              <a:rPr lang="en-US" sz="2400" b="1">
                <a:solidFill>
                  <a:schemeClr val="bg1"/>
                </a:solidFill>
                <a:latin typeface="Arial" panose="020B0604020202020204" pitchFamily="34" charset="0"/>
                <a:cs typeface="Arial" panose="020B0604020202020204" pitchFamily="34" charset="0"/>
              </a:rPr>
              <a:t>“Add a quote or a statistic. Lorem ipsum dolor sit </a:t>
            </a:r>
            <a:r>
              <a:rPr lang="en-US" sz="2400" b="1" err="1">
                <a:solidFill>
                  <a:schemeClr val="bg1"/>
                </a:solidFill>
                <a:latin typeface="Arial" panose="020B0604020202020204" pitchFamily="34" charset="0"/>
                <a:cs typeface="Arial" panose="020B0604020202020204" pitchFamily="34" charset="0"/>
              </a:rPr>
              <a:t>amet</a:t>
            </a:r>
            <a:r>
              <a:rPr lang="en-US" sz="2400" b="1">
                <a:solidFill>
                  <a:schemeClr val="bg1"/>
                </a:solidFill>
                <a:latin typeface="Arial" panose="020B0604020202020204" pitchFamily="34" charset="0"/>
                <a:cs typeface="Arial" panose="020B0604020202020204" pitchFamily="34" charset="0"/>
              </a:rPr>
              <a:t>, </a:t>
            </a:r>
            <a:r>
              <a:rPr lang="en-US" sz="2400" b="1" err="1">
                <a:solidFill>
                  <a:schemeClr val="bg1"/>
                </a:solidFill>
                <a:latin typeface="Arial" panose="020B0604020202020204" pitchFamily="34" charset="0"/>
                <a:cs typeface="Arial" panose="020B0604020202020204" pitchFamily="34" charset="0"/>
              </a:rPr>
              <a:t>consectetur</a:t>
            </a:r>
            <a:r>
              <a:rPr lang="en-US" sz="2400" b="1">
                <a:solidFill>
                  <a:schemeClr val="bg1"/>
                </a:solidFill>
                <a:latin typeface="Arial" panose="020B0604020202020204" pitchFamily="34" charset="0"/>
                <a:cs typeface="Arial" panose="020B0604020202020204" pitchFamily="34" charset="0"/>
              </a:rPr>
              <a:t> </a:t>
            </a:r>
            <a:r>
              <a:rPr lang="en-US" sz="2400" b="1" err="1">
                <a:solidFill>
                  <a:schemeClr val="bg1"/>
                </a:solidFill>
                <a:latin typeface="Arial" panose="020B0604020202020204" pitchFamily="34" charset="0"/>
                <a:cs typeface="Arial" panose="020B0604020202020204" pitchFamily="34" charset="0"/>
              </a:rPr>
              <a:t>adipiscing</a:t>
            </a:r>
            <a:r>
              <a:rPr lang="en-US" sz="2400" b="1">
                <a:solidFill>
                  <a:schemeClr val="bg1"/>
                </a:solidFill>
                <a:latin typeface="Arial" panose="020B0604020202020204" pitchFamily="34" charset="0"/>
                <a:cs typeface="Arial" panose="020B0604020202020204" pitchFamily="34" charset="0"/>
              </a:rPr>
              <a:t> </a:t>
            </a:r>
            <a:r>
              <a:rPr lang="en-US" sz="2400" b="1" err="1">
                <a:solidFill>
                  <a:schemeClr val="bg1"/>
                </a:solidFill>
                <a:latin typeface="Arial" panose="020B0604020202020204" pitchFamily="34" charset="0"/>
                <a:cs typeface="Arial" panose="020B0604020202020204" pitchFamily="34" charset="0"/>
              </a:rPr>
              <a:t>elit</a:t>
            </a:r>
            <a:r>
              <a:rPr lang="en-US" sz="2400" b="1">
                <a:solidFill>
                  <a:schemeClr val="bg1"/>
                </a:solidFill>
                <a:latin typeface="Arial" panose="020B0604020202020204" pitchFamily="34" charset="0"/>
                <a:cs typeface="Arial" panose="020B0604020202020204" pitchFamily="34" charset="0"/>
              </a:rPr>
              <a:t>.”</a:t>
            </a:r>
            <a:br>
              <a:rPr lang="en-US" sz="2400" b="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 Author</a:t>
            </a:r>
          </a:p>
        </p:txBody>
      </p:sp>
    </p:spTree>
    <p:extLst>
      <p:ext uri="{BB962C8B-B14F-4D97-AF65-F5344CB8AC3E}">
        <p14:creationId xmlns:p14="http://schemas.microsoft.com/office/powerpoint/2010/main" val="41474130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TS column right photo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14400" y="371475"/>
            <a:ext cx="11878734" cy="1228725"/>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0" y="2004187"/>
            <a:ext cx="3808877" cy="7675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0" y="3086100"/>
            <a:ext cx="3819529"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5" name="Content Placeholder 4">
            <a:extLst>
              <a:ext uri="{FF2B5EF4-FFF2-40B4-BE49-F238E27FC236}">
                <a16:creationId xmlns:a16="http://schemas.microsoft.com/office/drawing/2014/main" id="{79567F01-7E28-E34F-2150-E95A8E9CB272}"/>
              </a:ext>
            </a:extLst>
          </p:cNvPr>
          <p:cNvSpPr>
            <a:spLocks noGrp="1"/>
          </p:cNvSpPr>
          <p:nvPr>
            <p:ph sz="quarter" idx="13" hasCustomPrompt="1"/>
          </p:nvPr>
        </p:nvSpPr>
        <p:spPr>
          <a:xfrm>
            <a:off x="5219700" y="1704814"/>
            <a:ext cx="8343900" cy="6524786"/>
          </a:xfrm>
        </p:spPr>
        <p:txBody>
          <a:bodyPr/>
          <a:lstStyle>
            <a:lvl1pPr marL="0" indent="0" algn="ctr">
              <a:buNone/>
              <a:defRPr/>
            </a:lvl1pPr>
          </a:lstStyle>
          <a:p>
            <a:r>
              <a:rPr lang="en-US"/>
              <a:t>Insert media by clicking icon </a:t>
            </a:r>
          </a:p>
        </p:txBody>
      </p:sp>
    </p:spTree>
    <p:extLst>
      <p:ext uri="{BB962C8B-B14F-4D97-AF65-F5344CB8AC3E}">
        <p14:creationId xmlns:p14="http://schemas.microsoft.com/office/powerpoint/2010/main" val="155668868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TS 1 column left photo w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E1CB46C6-FDA5-4175-81AD-5D1794FB5046}"/>
              </a:ext>
            </a:extLst>
          </p:cNvPr>
          <p:cNvSpPr>
            <a:spLocks noGrp="1"/>
          </p:cNvSpPr>
          <p:nvPr>
            <p:ph type="title" hasCustomPrompt="1"/>
          </p:nvPr>
        </p:nvSpPr>
        <p:spPr>
          <a:xfrm>
            <a:off x="914400" y="371475"/>
            <a:ext cx="11887199"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0" name="Rectangle 19">
            <a:extLst>
              <a:ext uri="{FF2B5EF4-FFF2-40B4-BE49-F238E27FC236}">
                <a16:creationId xmlns:a16="http://schemas.microsoft.com/office/drawing/2014/main" id="{570AE7EF-D2E9-C74D-9DF9-691A061FAAD1}"/>
              </a:ext>
              <a:ext uri="{C183D7F6-B498-43B3-948B-1728B52AA6E4}">
                <adec:decorative xmlns:adec="http://schemas.microsoft.com/office/drawing/2017/decorative" val="1"/>
              </a:ext>
            </a:extLst>
          </p:cNvPr>
          <p:cNvSpPr/>
          <p:nvPr userDrawn="1"/>
        </p:nvSpPr>
        <p:spPr>
          <a:xfrm>
            <a:off x="0" y="5312"/>
            <a:ext cx="326571" cy="326571"/>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6" name="Picture 5" descr="Metro Transit bus in Woodbury neighborhood">
            <a:extLst>
              <a:ext uri="{FF2B5EF4-FFF2-40B4-BE49-F238E27FC236}">
                <a16:creationId xmlns:a16="http://schemas.microsoft.com/office/drawing/2014/main" id="{F8A9564D-DB92-6480-2DC5-4DEEAE74196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1704814"/>
            <a:ext cx="5244812" cy="6524786"/>
          </a:xfrm>
          <a:prstGeom prst="rect">
            <a:avLst/>
          </a:prstGeom>
        </p:spPr>
      </p:pic>
      <p:sp>
        <p:nvSpPr>
          <p:cNvPr id="3" name="Text Placeholder 23">
            <a:extLst>
              <a:ext uri="{FF2B5EF4-FFF2-40B4-BE49-F238E27FC236}">
                <a16:creationId xmlns:a16="http://schemas.microsoft.com/office/drawing/2014/main" id="{B68942B7-96D5-FBB6-3723-E5EEE9803328}"/>
              </a:ext>
            </a:extLst>
          </p:cNvPr>
          <p:cNvSpPr>
            <a:spLocks noGrp="1"/>
          </p:cNvSpPr>
          <p:nvPr>
            <p:ph type="body" sz="quarter" idx="11" hasCustomPrompt="1"/>
          </p:nvPr>
        </p:nvSpPr>
        <p:spPr>
          <a:xfrm>
            <a:off x="6064842" y="2117444"/>
            <a:ext cx="6736757" cy="5857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4" name="Text Placeholder 25">
            <a:extLst>
              <a:ext uri="{FF2B5EF4-FFF2-40B4-BE49-F238E27FC236}">
                <a16:creationId xmlns:a16="http://schemas.microsoft.com/office/drawing/2014/main" id="{19CAE81F-40D2-DFB5-9F40-72E7BA942291}"/>
              </a:ext>
            </a:extLst>
          </p:cNvPr>
          <p:cNvSpPr>
            <a:spLocks noGrp="1"/>
          </p:cNvSpPr>
          <p:nvPr>
            <p:ph type="body" sz="quarter" idx="12" hasCustomPrompt="1"/>
          </p:nvPr>
        </p:nvSpPr>
        <p:spPr>
          <a:xfrm>
            <a:off x="6064843" y="2795598"/>
            <a:ext cx="6736756" cy="4281488"/>
          </a:xfrm>
          <a:prstGeom prst="rect">
            <a:avLst/>
          </a:prstGeo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Tree>
    <p:extLst>
      <p:ext uri="{BB962C8B-B14F-4D97-AF65-F5344CB8AC3E}">
        <p14:creationId xmlns:p14="http://schemas.microsoft.com/office/powerpoint/2010/main" val="204740864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TS 1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14400" y="371475"/>
            <a:ext cx="11887199" cy="1228725"/>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a:prstGeom prst="rect">
            <a:avLst/>
          </a:prstGeo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F72139AE-01C1-FD46-9168-5E4DEE23EAEE}"/>
              </a:ext>
            </a:extLst>
          </p:cNvPr>
          <p:cNvSpPr>
            <a:spLocks noGrp="1"/>
          </p:cNvSpPr>
          <p:nvPr>
            <p:ph type="pic" sz="quarter" idx="14" hasCustomPrompt="1"/>
          </p:nvPr>
        </p:nvSpPr>
        <p:spPr>
          <a:xfrm>
            <a:off x="0" y="1704814"/>
            <a:ext cx="5191622" cy="6524786"/>
          </a:xfrm>
        </p:spPr>
        <p:txBody>
          <a:bodyPr anchor="t"/>
          <a:lstStyle>
            <a:lvl1pPr marL="0" indent="0" algn="ctr">
              <a:lnSpc>
                <a:spcPct val="100000"/>
              </a:lnSpc>
              <a:buNone/>
              <a:defRPr/>
            </a:lvl1pPr>
          </a:lstStyle>
          <a:p>
            <a:r>
              <a:rPr lang="en-US"/>
              <a:t>Insert picture by clicking icon</a:t>
            </a:r>
          </a:p>
        </p:txBody>
      </p:sp>
    </p:spTree>
    <p:extLst>
      <p:ext uri="{BB962C8B-B14F-4D97-AF65-F5344CB8AC3E}">
        <p14:creationId xmlns:p14="http://schemas.microsoft.com/office/powerpoint/2010/main" val="83875770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y we exis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4D9934-2CC7-DA4A-A3A9-6866E42C2F71}"/>
              </a:ext>
              <a:ext uri="{C183D7F6-B498-43B3-948B-1728B52AA6E4}">
                <adec:decorative xmlns:adec="http://schemas.microsoft.com/office/drawing/2017/decorative" val="1"/>
              </a:ext>
            </a:extLst>
          </p:cNvPr>
          <p:cNvSpPr/>
          <p:nvPr userDrawn="1"/>
        </p:nvSpPr>
        <p:spPr>
          <a:xfrm>
            <a:off x="0" y="0"/>
            <a:ext cx="13581529"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0" name="Rectangle 9">
            <a:extLst>
              <a:ext uri="{FF2B5EF4-FFF2-40B4-BE49-F238E27FC236}">
                <a16:creationId xmlns:a16="http://schemas.microsoft.com/office/drawing/2014/main" id="{A8CAA5C3-FB24-DC48-A895-D790ADDB7F28}"/>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2">
            <a:extLst>
              <a:ext uri="{FF2B5EF4-FFF2-40B4-BE49-F238E27FC236}">
                <a16:creationId xmlns:a16="http://schemas.microsoft.com/office/drawing/2014/main" id="{A0608633-2749-E448-BD66-1B86894D6391}"/>
              </a:ext>
            </a:extLst>
          </p:cNvPr>
          <p:cNvSpPr txBox="1">
            <a:spLocks/>
          </p:cNvSpPr>
          <p:nvPr userDrawn="1"/>
        </p:nvSpPr>
        <p:spPr>
          <a:xfrm>
            <a:off x="1008214" y="3310421"/>
            <a:ext cx="7257244" cy="2937979"/>
          </a:xfrm>
          <a:prstGeom prst="rect">
            <a:avLst/>
          </a:prstGeom>
        </p:spPr>
        <p:txBody>
          <a:bodyPr lIns="0" tIns="0" rIns="0" bIns="0"/>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228600" indent="-228600">
              <a:lnSpc>
                <a:spcPct val="100000"/>
              </a:lnSpc>
              <a:spcBef>
                <a:spcPts val="0"/>
              </a:spcBef>
              <a:spcAft>
                <a:spcPts val="1000"/>
              </a:spcAft>
            </a:pPr>
            <a:r>
              <a:rPr lang="en-US" sz="2000">
                <a:latin typeface="Arial" panose="020B0604020202020204" pitchFamily="34" charset="0"/>
                <a:cs typeface="Arial" panose="020B0604020202020204" pitchFamily="34" charset="0"/>
              </a:rPr>
              <a:t>7 counties </a:t>
            </a:r>
          </a:p>
          <a:p>
            <a:pPr marL="228600" indent="-228600">
              <a:lnSpc>
                <a:spcPct val="100000"/>
              </a:lnSpc>
              <a:spcBef>
                <a:spcPts val="0"/>
              </a:spcBef>
              <a:spcAft>
                <a:spcPts val="1000"/>
              </a:spcAft>
            </a:pPr>
            <a:r>
              <a:rPr lang="en-US" sz="2000">
                <a:latin typeface="Arial" panose="020B0604020202020204" pitchFamily="34" charset="0"/>
                <a:cs typeface="Arial" panose="020B0604020202020204" pitchFamily="34" charset="0"/>
              </a:rPr>
              <a:t>182 cities and townships</a:t>
            </a:r>
          </a:p>
          <a:p>
            <a:pPr marL="228600" indent="-228600">
              <a:lnSpc>
                <a:spcPct val="100000"/>
              </a:lnSpc>
              <a:spcBef>
                <a:spcPts val="0"/>
              </a:spcBef>
              <a:spcAft>
                <a:spcPts val="1000"/>
              </a:spcAft>
            </a:pPr>
            <a:r>
              <a:rPr lang="en-US" sz="2000">
                <a:latin typeface="Arial" panose="020B0604020202020204" pitchFamily="34" charset="0"/>
                <a:cs typeface="Arial" panose="020B0604020202020204" pitchFamily="34" charset="0"/>
              </a:rPr>
              <a:t>More than 3 million residents</a:t>
            </a:r>
          </a:p>
          <a:p>
            <a:pPr marL="228600" indent="-228600">
              <a:lnSpc>
                <a:spcPct val="100000"/>
              </a:lnSpc>
              <a:spcBef>
                <a:spcPts val="0"/>
              </a:spcBef>
              <a:spcAft>
                <a:spcPts val="1000"/>
              </a:spcAft>
            </a:pPr>
            <a:r>
              <a:rPr lang="en-US" sz="2000">
                <a:latin typeface="Arial" panose="020B0604020202020204" pitchFamily="34" charset="0"/>
                <a:cs typeface="Arial" panose="020B0604020202020204" pitchFamily="34" charset="0"/>
              </a:rPr>
              <a:t>Native people from 11 federally recognized Minnesota tribes and many other tribal communities </a:t>
            </a:r>
          </a:p>
          <a:p>
            <a:pPr marL="228600" indent="-228600">
              <a:lnSpc>
                <a:spcPct val="100000"/>
              </a:lnSpc>
              <a:spcBef>
                <a:spcPts val="0"/>
              </a:spcBef>
              <a:spcAft>
                <a:spcPts val="1000"/>
              </a:spcAft>
            </a:pPr>
            <a:r>
              <a:rPr lang="en-US" sz="2000">
                <a:latin typeface="Arial" panose="020B0604020202020204" pitchFamily="34" charset="0"/>
                <a:cs typeface="Arial" panose="020B0604020202020204" pitchFamily="34" charset="0"/>
              </a:rPr>
              <a:t>Growing diversity representing wide-ranging racial and ethnic people, with about 300 languages spoken at home</a:t>
            </a:r>
          </a:p>
        </p:txBody>
      </p:sp>
      <p:sp>
        <p:nvSpPr>
          <p:cNvPr id="12" name="Rectangle 11">
            <a:extLst>
              <a:ext uri="{FF2B5EF4-FFF2-40B4-BE49-F238E27FC236}">
                <a16:creationId xmlns:a16="http://schemas.microsoft.com/office/drawing/2014/main" id="{0E8319F9-4830-904E-91BA-02A56597D47B}"/>
              </a:ext>
            </a:extLst>
          </p:cNvPr>
          <p:cNvSpPr/>
          <p:nvPr userDrawn="1"/>
        </p:nvSpPr>
        <p:spPr>
          <a:xfrm>
            <a:off x="1008529" y="2256049"/>
            <a:ext cx="7969626" cy="830997"/>
          </a:xfrm>
          <a:prstGeom prst="rect">
            <a:avLst/>
          </a:prstGeom>
        </p:spPr>
        <p:txBody>
          <a:bodyPr wrap="square" lIns="0" tIns="0" rIns="0" bIns="91440">
            <a:spAutoFit/>
          </a:bodyPr>
          <a:lstStyle/>
          <a:p>
            <a:r>
              <a:rPr lang="en-US" sz="2400" b="1">
                <a:solidFill>
                  <a:srgbClr val="005DAA"/>
                </a:solidFill>
                <a:latin typeface="Arial" panose="020B0604020202020204" pitchFamily="34" charset="0"/>
                <a:cs typeface="Arial" panose="020B0604020202020204" pitchFamily="34" charset="0"/>
              </a:rPr>
              <a:t>Every single person and community makes up the fabric and essence of this region.</a:t>
            </a:r>
          </a:p>
        </p:txBody>
      </p:sp>
      <p:sp>
        <p:nvSpPr>
          <p:cNvPr id="13" name="TextBox 12">
            <a:extLst>
              <a:ext uri="{FF2B5EF4-FFF2-40B4-BE49-F238E27FC236}">
                <a16:creationId xmlns:a16="http://schemas.microsoft.com/office/drawing/2014/main" id="{E2E4F4AD-40FC-0444-BDCC-39D707480585}"/>
              </a:ext>
            </a:extLst>
          </p:cNvPr>
          <p:cNvSpPr txBox="1"/>
          <p:nvPr userDrawn="1"/>
        </p:nvSpPr>
        <p:spPr>
          <a:xfrm>
            <a:off x="990600" y="850511"/>
            <a:ext cx="11658599" cy="697948"/>
          </a:xfrm>
          <a:prstGeom prst="rect">
            <a:avLst/>
          </a:prstGeom>
          <a:noFill/>
        </p:spPr>
        <p:txBody>
          <a:bodyPr wrap="square" lIns="0" tIns="0" rIns="0" bIns="0" rtlCol="0">
            <a:spAutoFit/>
          </a:bodyPr>
          <a:lstStyle/>
          <a:p>
            <a:pPr>
              <a:lnSpc>
                <a:spcPts val="5760"/>
              </a:lnSpc>
              <a:spcAft>
                <a:spcPts val="600"/>
              </a:spcAft>
            </a:pPr>
            <a:r>
              <a:rPr lang="en-US" sz="4800" b="1">
                <a:solidFill>
                  <a:schemeClr val="bg1"/>
                </a:solidFill>
                <a:latin typeface="Arial" panose="020B0604020202020204" pitchFamily="34" charset="0"/>
                <a:cs typeface="Arial" panose="020B0604020202020204" pitchFamily="34" charset="0"/>
              </a:rPr>
              <a:t>No one community can do it alone</a:t>
            </a:r>
          </a:p>
        </p:txBody>
      </p:sp>
      <p:sp>
        <p:nvSpPr>
          <p:cNvPr id="15" name="Rectangle 14">
            <a:extLst>
              <a:ext uri="{FF2B5EF4-FFF2-40B4-BE49-F238E27FC236}">
                <a16:creationId xmlns:a16="http://schemas.microsoft.com/office/drawing/2014/main" id="{8074F6D3-F81B-F441-9C76-442047BE27F1}"/>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6" name="Picture 15">
            <a:extLst>
              <a:ext uri="{FF2B5EF4-FFF2-40B4-BE49-F238E27FC236}">
                <a16:creationId xmlns:a16="http://schemas.microsoft.com/office/drawing/2014/main" id="{364C8E8B-D2AD-A64A-BFC6-B3690C64C477}"/>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72566" y="-1896"/>
            <a:ext cx="1066800" cy="1704814"/>
          </a:xfrm>
          <a:prstGeom prst="rect">
            <a:avLst/>
          </a:prstGeom>
        </p:spPr>
      </p:pic>
      <p:sp>
        <p:nvSpPr>
          <p:cNvPr id="17" name="TextBox 16">
            <a:extLst>
              <a:ext uri="{FF2B5EF4-FFF2-40B4-BE49-F238E27FC236}">
                <a16:creationId xmlns:a16="http://schemas.microsoft.com/office/drawing/2014/main" id="{939060CB-31A7-6D47-ABCF-1AD05724AD08}"/>
              </a:ext>
            </a:extLst>
          </p:cNvPr>
          <p:cNvSpPr txBox="1"/>
          <p:nvPr userDrawn="1"/>
        </p:nvSpPr>
        <p:spPr>
          <a:xfrm>
            <a:off x="13816004" y="7536900"/>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B21C774-7674-614C-B796-85436FD33816}"/>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1" name="Rectangle 20">
            <a:extLst>
              <a:ext uri="{FF2B5EF4-FFF2-40B4-BE49-F238E27FC236}">
                <a16:creationId xmlns:a16="http://schemas.microsoft.com/office/drawing/2014/main" id="{8FF08F05-4CB7-B346-85DB-559B4CB279F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2" name="TextBox 21">
            <a:extLst>
              <a:ext uri="{FF2B5EF4-FFF2-40B4-BE49-F238E27FC236}">
                <a16:creationId xmlns:a16="http://schemas.microsoft.com/office/drawing/2014/main" id="{2002A55A-12AD-7648-BDE5-90DF16326B05}"/>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25" name="Picture 24" descr="A baby and mother at Battle Creek Waterworks pool">
            <a:extLst>
              <a:ext uri="{FF2B5EF4-FFF2-40B4-BE49-F238E27FC236}">
                <a16:creationId xmlns:a16="http://schemas.microsoft.com/office/drawing/2014/main" id="{B5D351ED-EEAE-B784-1DB3-FB503ECBE1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59672" y="1702918"/>
            <a:ext cx="2303928" cy="2032000"/>
          </a:xfrm>
          <a:prstGeom prst="rect">
            <a:avLst/>
          </a:prstGeom>
        </p:spPr>
      </p:pic>
      <p:pic>
        <p:nvPicPr>
          <p:cNvPr id="28" name="Picture 27" descr="Riders boarding a Metro Transit bus">
            <a:extLst>
              <a:ext uri="{FF2B5EF4-FFF2-40B4-BE49-F238E27FC236}">
                <a16:creationId xmlns:a16="http://schemas.microsoft.com/office/drawing/2014/main" id="{2E033A3A-3432-10E4-6A0E-D14670BA438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269732" y="6071536"/>
            <a:ext cx="2287180" cy="2158064"/>
          </a:xfrm>
          <a:prstGeom prst="rect">
            <a:avLst/>
          </a:prstGeom>
        </p:spPr>
      </p:pic>
      <p:pic>
        <p:nvPicPr>
          <p:cNvPr id="29" name="Picture 28" descr="Wetland in Lake Elmo Regional Park">
            <a:extLst>
              <a:ext uri="{FF2B5EF4-FFF2-40B4-BE49-F238E27FC236}">
                <a16:creationId xmlns:a16="http://schemas.microsoft.com/office/drawing/2014/main" id="{AB4A81DE-9247-DB86-4B8E-0369D6A39F4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1273280" y="3828060"/>
            <a:ext cx="2283632" cy="2150334"/>
          </a:xfrm>
          <a:prstGeom prst="rect">
            <a:avLst/>
          </a:prstGeom>
        </p:spPr>
      </p:pic>
    </p:spTree>
    <p:extLst>
      <p:ext uri="{BB962C8B-B14F-4D97-AF65-F5344CB8AC3E}">
        <p14:creationId xmlns:p14="http://schemas.microsoft.com/office/powerpoint/2010/main" val="2445648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TS 1 column 1 left photo thi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68ECD199-135E-4343-82E2-C44B8AF8CB66}"/>
              </a:ext>
            </a:extLst>
          </p:cNvPr>
          <p:cNvSpPr>
            <a:spLocks noGrp="1"/>
          </p:cNvSpPr>
          <p:nvPr>
            <p:ph type="title" hasCustomPrompt="1"/>
          </p:nvPr>
        </p:nvSpPr>
        <p:spPr>
          <a:xfrm>
            <a:off x="914400" y="380554"/>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001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0" name="Rectangle 19">
            <a:extLst>
              <a:ext uri="{FF2B5EF4-FFF2-40B4-BE49-F238E27FC236}">
                <a16:creationId xmlns:a16="http://schemas.microsoft.com/office/drawing/2014/main" id="{570AE7EF-D2E9-C74D-9DF9-691A061FAAD1}"/>
              </a:ext>
              <a:ext uri="{C183D7F6-B498-43B3-948B-1728B52AA6E4}">
                <adec:decorative xmlns:adec="http://schemas.microsoft.com/office/drawing/2017/decorative" val="1"/>
              </a:ext>
            </a:extLst>
          </p:cNvPr>
          <p:cNvSpPr/>
          <p:nvPr userDrawn="1"/>
        </p:nvSpPr>
        <p:spPr>
          <a:xfrm>
            <a:off x="0" y="5312"/>
            <a:ext cx="326571" cy="326571"/>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4" name="Picture 3" descr="Streaks of light from a light rail vehicle">
            <a:extLst>
              <a:ext uri="{FF2B5EF4-FFF2-40B4-BE49-F238E27FC236}">
                <a16:creationId xmlns:a16="http://schemas.microsoft.com/office/drawing/2014/main" id="{8DA9A964-1765-61F5-2AD7-E487FE806F0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13" y="1704814"/>
            <a:ext cx="3159419" cy="6536724"/>
          </a:xfrm>
          <a:prstGeom prst="rect">
            <a:avLst/>
          </a:prstGeom>
        </p:spPr>
      </p:pic>
    </p:spTree>
    <p:extLst>
      <p:ext uri="{BB962C8B-B14F-4D97-AF65-F5344CB8AC3E}">
        <p14:creationId xmlns:p14="http://schemas.microsoft.com/office/powerpoint/2010/main" val="305619167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TS 1 column 1 left photo thin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14400" y="383723"/>
            <a:ext cx="11821583" cy="1230153"/>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00109" y="2790113"/>
            <a:ext cx="9076090" cy="4281488"/>
          </a:xfrm>
          <a:prstGeom prst="rect">
            <a:avLst/>
          </a:prstGeo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5EA1A3CA-9594-F548-B523-9656AF04E3FA}"/>
              </a:ext>
            </a:extLst>
          </p:cNvPr>
          <p:cNvSpPr>
            <a:spLocks noGrp="1"/>
          </p:cNvSpPr>
          <p:nvPr>
            <p:ph type="pic" sz="quarter" idx="14" hasCustomPrompt="1"/>
          </p:nvPr>
        </p:nvSpPr>
        <p:spPr>
          <a:xfrm>
            <a:off x="-8313" y="1717964"/>
            <a:ext cx="3095625" cy="6587836"/>
          </a:xfrm>
        </p:spPr>
        <p:txBody>
          <a:bodyPr anchor="t"/>
          <a:lstStyle>
            <a:lvl1pPr marL="0" indent="0" algn="ctr">
              <a:lnSpc>
                <a:spcPct val="100000"/>
              </a:lnSpc>
              <a:buNone/>
              <a:defRPr/>
            </a:lvl1pPr>
          </a:lstStyle>
          <a:p>
            <a:r>
              <a:rPr lang="en-US"/>
              <a:t>Insert picture by</a:t>
            </a:r>
          </a:p>
          <a:p>
            <a:r>
              <a:rPr lang="en-US"/>
              <a:t>clicking icon</a:t>
            </a:r>
          </a:p>
        </p:txBody>
      </p:sp>
    </p:spTree>
    <p:extLst>
      <p:ext uri="{BB962C8B-B14F-4D97-AF65-F5344CB8AC3E}">
        <p14:creationId xmlns:p14="http://schemas.microsoft.com/office/powerpoint/2010/main" val="225670647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TS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14400" y="381000"/>
            <a:ext cx="11887200"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14401" y="2192161"/>
            <a:ext cx="1188720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14401" y="2886074"/>
            <a:ext cx="11887200"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r>
              <a:rPr lang="en-US"/>
              <a:t> </a:t>
            </a:r>
          </a:p>
          <a:p>
            <a:pPr lvl="0"/>
            <a:endParaRPr lang="en-US"/>
          </a:p>
          <a:p>
            <a:pPr lvl="0"/>
            <a:endParaRPr lang="en-US"/>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373543092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TS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E6F40E-F87A-E34B-B26C-5902B43942CA}"/>
              </a:ext>
              <a:ext uri="{C183D7F6-B498-43B3-948B-1728B52AA6E4}">
                <adec:decorative xmlns:adec="http://schemas.microsoft.com/office/drawing/2017/decorative" val="1"/>
              </a:ext>
            </a:extLst>
          </p:cNvPr>
          <p:cNvSpPr/>
          <p:nvPr userDrawn="1"/>
        </p:nvSpPr>
        <p:spPr>
          <a:xfrm>
            <a:off x="9328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B8BB59-8F62-5243-98E1-D1DDA3216D9D}"/>
              </a:ext>
              <a:ext uri="{C183D7F6-B498-43B3-948B-1728B52AA6E4}">
                <adec:decorative xmlns:adec="http://schemas.microsoft.com/office/drawing/2017/decorative" val="1"/>
              </a:ext>
            </a:extLst>
          </p:cNvPr>
          <p:cNvSpPr/>
          <p:nvPr userDrawn="1"/>
        </p:nvSpPr>
        <p:spPr>
          <a:xfrm>
            <a:off x="7315200"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1BCA9CF-0625-409D-992F-1E6AA6FD229F}"/>
              </a:ext>
            </a:extLst>
          </p:cNvPr>
          <p:cNvSpPr>
            <a:spLocks noGrp="1"/>
          </p:cNvSpPr>
          <p:nvPr>
            <p:ph type="title" hasCustomPrompt="1"/>
          </p:nvPr>
        </p:nvSpPr>
        <p:spPr>
          <a:xfrm>
            <a:off x="932829" y="388769"/>
            <a:ext cx="11795432" cy="123577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Text Placeholder 3">
            <a:extLst>
              <a:ext uri="{FF2B5EF4-FFF2-40B4-BE49-F238E27FC236}">
                <a16:creationId xmlns:a16="http://schemas.microsoft.com/office/drawing/2014/main" id="{849524CE-9304-8A42-BD76-D60374AB8A8D}"/>
              </a:ext>
            </a:extLst>
          </p:cNvPr>
          <p:cNvSpPr>
            <a:spLocks noGrp="1"/>
          </p:cNvSpPr>
          <p:nvPr>
            <p:ph type="body" sz="quarter" idx="14" hasCustomPrompt="1"/>
          </p:nvPr>
        </p:nvSpPr>
        <p:spPr>
          <a:xfrm>
            <a:off x="1245712"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goes here</a:t>
            </a:r>
          </a:p>
        </p:txBody>
      </p:sp>
      <p:sp>
        <p:nvSpPr>
          <p:cNvPr id="22" name="Text Placeholder 25">
            <a:extLst>
              <a:ext uri="{FF2B5EF4-FFF2-40B4-BE49-F238E27FC236}">
                <a16:creationId xmlns:a16="http://schemas.microsoft.com/office/drawing/2014/main" id="{DA7E4657-B2D8-F042-8406-1FF919016A24}"/>
              </a:ext>
            </a:extLst>
          </p:cNvPr>
          <p:cNvSpPr>
            <a:spLocks noGrp="1"/>
          </p:cNvSpPr>
          <p:nvPr>
            <p:ph type="body" sz="quarter" idx="12" hasCustomPrompt="1"/>
          </p:nvPr>
        </p:nvSpPr>
        <p:spPr>
          <a:xfrm>
            <a:off x="1245711" y="3716498"/>
            <a:ext cx="5478783" cy="3293902"/>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457200" indent="0">
              <a:buFont typeface="Arial" panose="020B0604020202020204" pitchFamily="34" charse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5" name="Text Placeholder 3">
            <a:extLst>
              <a:ext uri="{FF2B5EF4-FFF2-40B4-BE49-F238E27FC236}">
                <a16:creationId xmlns:a16="http://schemas.microsoft.com/office/drawing/2014/main" id="{51CA5694-0CC4-B843-9078-357D69FAB882}"/>
              </a:ext>
            </a:extLst>
          </p:cNvPr>
          <p:cNvSpPr>
            <a:spLocks noGrp="1"/>
          </p:cNvSpPr>
          <p:nvPr>
            <p:ph type="body" sz="quarter" idx="15" hasCustomPrompt="1"/>
          </p:nvPr>
        </p:nvSpPr>
        <p:spPr>
          <a:xfrm>
            <a:off x="7606348" y="2760163"/>
            <a:ext cx="5576253"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Subhead goes here</a:t>
            </a:r>
          </a:p>
        </p:txBody>
      </p:sp>
      <p:sp>
        <p:nvSpPr>
          <p:cNvPr id="23" name="Text Placeholder 25">
            <a:extLst>
              <a:ext uri="{FF2B5EF4-FFF2-40B4-BE49-F238E27FC236}">
                <a16:creationId xmlns:a16="http://schemas.microsoft.com/office/drawing/2014/main" id="{7A0A654F-2CD6-7B48-973D-57A9B02C0DFE}"/>
              </a:ext>
            </a:extLst>
          </p:cNvPr>
          <p:cNvSpPr>
            <a:spLocks noGrp="1"/>
          </p:cNvSpPr>
          <p:nvPr>
            <p:ph type="body" sz="quarter" idx="16" hasCustomPrompt="1"/>
          </p:nvPr>
        </p:nvSpPr>
        <p:spPr>
          <a:xfrm>
            <a:off x="7606349" y="3709460"/>
            <a:ext cx="5576252" cy="3300940"/>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457200" indent="0">
              <a:buFont typeface="Arial" panose="020B0604020202020204" pitchFamily="34" charse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Tree>
    <p:extLst>
      <p:ext uri="{BB962C8B-B14F-4D97-AF65-F5344CB8AC3E}">
        <p14:creationId xmlns:p14="http://schemas.microsoft.com/office/powerpoint/2010/main" val="355943921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TS 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952CABF-C0DD-4C93-9495-22DD8FAF2F59}"/>
              </a:ext>
            </a:extLst>
          </p:cNvPr>
          <p:cNvSpPr>
            <a:spLocks noGrp="1"/>
          </p:cNvSpPr>
          <p:nvPr>
            <p:ph type="title" hasCustomPrompt="1"/>
          </p:nvPr>
        </p:nvSpPr>
        <p:spPr>
          <a:xfrm>
            <a:off x="914400" y="396142"/>
            <a:ext cx="11899067" cy="1228725"/>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9D4AD8D6-68CC-5C40-9D67-B541EBCCCB29}"/>
              </a:ext>
              <a:ext uri="{C183D7F6-B498-43B3-948B-1728B52AA6E4}">
                <adec:decorative xmlns:adec="http://schemas.microsoft.com/office/drawing/2017/decorative" val="1"/>
              </a:ext>
            </a:extLst>
          </p:cNvPr>
          <p:cNvSpPr/>
          <p:nvPr userDrawn="1"/>
        </p:nvSpPr>
        <p:spPr>
          <a:xfrm>
            <a:off x="9426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B7AAF-C896-1548-B59C-4E33146A6EAD}"/>
              </a:ext>
              <a:ext uri="{C183D7F6-B498-43B3-948B-1728B52AA6E4}">
                <adec:decorative xmlns:adec="http://schemas.microsoft.com/office/drawing/2017/decorative" val="1"/>
              </a:ext>
            </a:extLst>
          </p:cNvPr>
          <p:cNvSpPr/>
          <p:nvPr userDrawn="1"/>
        </p:nvSpPr>
        <p:spPr>
          <a:xfrm>
            <a:off x="525428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0E28CF-8AB4-144D-9C4B-34DE7302705A}"/>
              </a:ext>
              <a:ext uri="{C183D7F6-B498-43B3-948B-1728B52AA6E4}">
                <adec:decorative xmlns:adec="http://schemas.microsoft.com/office/drawing/2017/decorative" val="1"/>
              </a:ext>
            </a:extLst>
          </p:cNvPr>
          <p:cNvSpPr/>
          <p:nvPr userDrawn="1"/>
        </p:nvSpPr>
        <p:spPr>
          <a:xfrm>
            <a:off x="95659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A0F3F35E-BD8A-3C45-B926-260375338A98}"/>
              </a:ext>
            </a:extLst>
          </p:cNvPr>
          <p:cNvSpPr>
            <a:spLocks noGrp="1"/>
          </p:cNvSpPr>
          <p:nvPr>
            <p:ph type="body" sz="quarter" idx="16" hasCustomPrompt="1"/>
          </p:nvPr>
        </p:nvSpPr>
        <p:spPr>
          <a:xfrm>
            <a:off x="1234561" y="2842017"/>
            <a:ext cx="3421384" cy="42753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0" name="Text Placeholder 25">
            <a:extLst>
              <a:ext uri="{FF2B5EF4-FFF2-40B4-BE49-F238E27FC236}">
                <a16:creationId xmlns:a16="http://schemas.microsoft.com/office/drawing/2014/main" id="{F3A24FFD-F342-2948-B817-7CBF27DB9CDB}"/>
              </a:ext>
            </a:extLst>
          </p:cNvPr>
          <p:cNvSpPr>
            <a:spLocks noGrp="1"/>
          </p:cNvSpPr>
          <p:nvPr>
            <p:ph type="body" sz="quarter" idx="12" hasCustomPrompt="1"/>
          </p:nvPr>
        </p:nvSpPr>
        <p:spPr>
          <a:xfrm>
            <a:off x="1211071" y="3480292"/>
            <a:ext cx="3444874" cy="375870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8" name="Text Placeholder 3">
            <a:extLst>
              <a:ext uri="{FF2B5EF4-FFF2-40B4-BE49-F238E27FC236}">
                <a16:creationId xmlns:a16="http://schemas.microsoft.com/office/drawing/2014/main" id="{5ED06A61-F4D0-AC4C-8E68-652034713325}"/>
              </a:ext>
            </a:extLst>
          </p:cNvPr>
          <p:cNvSpPr>
            <a:spLocks noGrp="1"/>
          </p:cNvSpPr>
          <p:nvPr>
            <p:ph type="body" sz="quarter" idx="18" hasCustomPrompt="1"/>
          </p:nvPr>
        </p:nvSpPr>
        <p:spPr>
          <a:xfrm>
            <a:off x="5501761" y="2842017"/>
            <a:ext cx="3421384" cy="42753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1" name="Text Placeholder 25">
            <a:extLst>
              <a:ext uri="{FF2B5EF4-FFF2-40B4-BE49-F238E27FC236}">
                <a16:creationId xmlns:a16="http://schemas.microsoft.com/office/drawing/2014/main" id="{D77A6EFA-5F90-B34A-8608-F3195834C4CB}"/>
              </a:ext>
            </a:extLst>
          </p:cNvPr>
          <p:cNvSpPr>
            <a:spLocks noGrp="1"/>
          </p:cNvSpPr>
          <p:nvPr>
            <p:ph type="body" sz="quarter" idx="21" hasCustomPrompt="1"/>
          </p:nvPr>
        </p:nvSpPr>
        <p:spPr>
          <a:xfrm>
            <a:off x="5501761" y="3480292"/>
            <a:ext cx="3444874" cy="375870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1" name="Text Placeholder 3">
            <a:extLst>
              <a:ext uri="{FF2B5EF4-FFF2-40B4-BE49-F238E27FC236}">
                <a16:creationId xmlns:a16="http://schemas.microsoft.com/office/drawing/2014/main" id="{97548173-F8EE-A146-A23E-BF6BF9F65401}"/>
              </a:ext>
            </a:extLst>
          </p:cNvPr>
          <p:cNvSpPr>
            <a:spLocks noGrp="1"/>
          </p:cNvSpPr>
          <p:nvPr>
            <p:ph type="body" sz="quarter" idx="20" hasCustomPrompt="1"/>
          </p:nvPr>
        </p:nvSpPr>
        <p:spPr>
          <a:xfrm>
            <a:off x="9819761" y="2842017"/>
            <a:ext cx="3421384" cy="42753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2" name="Text Placeholder 25">
            <a:extLst>
              <a:ext uri="{FF2B5EF4-FFF2-40B4-BE49-F238E27FC236}">
                <a16:creationId xmlns:a16="http://schemas.microsoft.com/office/drawing/2014/main" id="{07BA16AB-1170-3645-B01F-6BB4DA6B6DBC}"/>
              </a:ext>
            </a:extLst>
          </p:cNvPr>
          <p:cNvSpPr>
            <a:spLocks noGrp="1"/>
          </p:cNvSpPr>
          <p:nvPr>
            <p:ph type="body" sz="quarter" idx="22" hasCustomPrompt="1"/>
          </p:nvPr>
        </p:nvSpPr>
        <p:spPr>
          <a:xfrm>
            <a:off x="9831157" y="3480292"/>
            <a:ext cx="3444874" cy="375870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Tree>
    <p:extLst>
      <p:ext uri="{BB962C8B-B14F-4D97-AF65-F5344CB8AC3E}">
        <p14:creationId xmlns:p14="http://schemas.microsoft.com/office/powerpoint/2010/main" val="162409164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T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14400" y="388769"/>
            <a:ext cx="118872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4">
            <a:extLst>
              <a:ext uri="{FF2B5EF4-FFF2-40B4-BE49-F238E27FC236}">
                <a16:creationId xmlns:a16="http://schemas.microsoft.com/office/drawing/2014/main" id="{CA4683EF-D233-6234-A0B6-BDC45A62B7F7}"/>
              </a:ext>
            </a:extLst>
          </p:cNvPr>
          <p:cNvSpPr>
            <a:spLocks noGrp="1"/>
          </p:cNvSpPr>
          <p:nvPr>
            <p:ph sz="quarter" idx="13" hasCustomPrompt="1"/>
          </p:nvPr>
        </p:nvSpPr>
        <p:spPr>
          <a:xfrm>
            <a:off x="914400" y="2057400"/>
            <a:ext cx="12649200" cy="6172200"/>
          </a:xfrm>
        </p:spPr>
        <p:txBody>
          <a:bodyPr/>
          <a:lstStyle>
            <a:lvl1pPr marL="0" indent="0" algn="ctr">
              <a:buNone/>
              <a:defRPr/>
            </a:lvl1pPr>
          </a:lstStyle>
          <a:p>
            <a:r>
              <a:rPr lang="en-US"/>
              <a:t>Insert media by clicking icon </a:t>
            </a:r>
          </a:p>
        </p:txBody>
      </p:sp>
    </p:spTree>
    <p:extLst>
      <p:ext uri="{BB962C8B-B14F-4D97-AF65-F5344CB8AC3E}">
        <p14:creationId xmlns:p14="http://schemas.microsoft.com/office/powerpoint/2010/main" val="20117160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MT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14400" y="388769"/>
            <a:ext cx="118872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326014521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72F3-9095-42DB-9420-066972D3B664}"/>
              </a:ext>
            </a:extLst>
          </p:cNvPr>
          <p:cNvSpPr>
            <a:spLocks noGrp="1"/>
          </p:cNvSpPr>
          <p:nvPr>
            <p:ph type="title" hasCustomPrompt="1"/>
          </p:nvPr>
        </p:nvSpPr>
        <p:spPr>
          <a:xfrm>
            <a:off x="9835640" y="-1436376"/>
            <a:ext cx="4410232" cy="1047751"/>
          </a:xfrm>
        </p:spPr>
        <p:txBody>
          <a:bodyPr/>
          <a:lstStyle>
            <a:lvl1pPr>
              <a:defRPr/>
            </a:lvl1pPr>
          </a:lstStyle>
          <a:p>
            <a:r>
              <a:rPr lang="en-US"/>
              <a:t>Edit hidden title</a:t>
            </a:r>
          </a:p>
        </p:txBody>
      </p:sp>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grpSp>
        <p:nvGrpSpPr>
          <p:cNvPr id="9" name="Group 8">
            <a:extLst>
              <a:ext uri="{FF2B5EF4-FFF2-40B4-BE49-F238E27FC236}">
                <a16:creationId xmlns:a16="http://schemas.microsoft.com/office/drawing/2014/main" id="{6BF15881-E074-D741-8788-F7549BDB3E49}"/>
              </a:ext>
              <a:ext uri="{C183D7F6-B498-43B3-948B-1728B52AA6E4}">
                <adec:decorative xmlns:adec="http://schemas.microsoft.com/office/drawing/2017/decorative" val="1"/>
              </a:ext>
            </a:extLst>
          </p:cNvPr>
          <p:cNvGrpSpPr/>
          <p:nvPr userDrawn="1"/>
        </p:nvGrpSpPr>
        <p:grpSpPr>
          <a:xfrm>
            <a:off x="1364151" y="-1198130"/>
            <a:ext cx="8089009" cy="685740"/>
            <a:chOff x="2492994" y="2126192"/>
            <a:chExt cx="8089009" cy="685740"/>
          </a:xfrm>
        </p:grpSpPr>
        <p:sp>
          <p:nvSpPr>
            <p:cNvPr id="10" name="Rectangle 9">
              <a:extLst>
                <a:ext uri="{FF2B5EF4-FFF2-40B4-BE49-F238E27FC236}">
                  <a16:creationId xmlns:a16="http://schemas.microsoft.com/office/drawing/2014/main" id="{60215669-DADC-DA45-9C83-5F7BD8AB3A1C}"/>
                </a:ext>
              </a:extLst>
            </p:cNvPr>
            <p:cNvSpPr/>
            <p:nvPr/>
          </p:nvSpPr>
          <p:spPr>
            <a:xfrm>
              <a:off x="2577627" y="2126192"/>
              <a:ext cx="1600200" cy="2743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EDFFE1-AEE5-DE40-BAC8-FE728DCBF844}"/>
                </a:ext>
              </a:extLst>
            </p:cNvPr>
            <p:cNvSpPr txBox="1"/>
            <p:nvPr/>
          </p:nvSpPr>
          <p:spPr>
            <a:xfrm>
              <a:off x="2492994" y="2411822"/>
              <a:ext cx="1290626" cy="384204"/>
            </a:xfrm>
            <a:prstGeom prst="rect">
              <a:avLst/>
            </a:prstGeom>
            <a:noFill/>
          </p:spPr>
          <p:txBody>
            <a:bodyPr wrap="square" rtlCol="0">
              <a:spAutoFit/>
            </a:bodyPr>
            <a:lstStyle/>
            <a:p>
              <a:r>
                <a:rPr lang="en-US" sz="1000"/>
                <a:t>Primary</a:t>
              </a:r>
              <a:br>
                <a:rPr lang="en-US" sz="1000"/>
              </a:br>
              <a:r>
                <a:rPr lang="en-US" sz="1000"/>
                <a:t>RGB 0/93/170</a:t>
              </a:r>
            </a:p>
          </p:txBody>
        </p:sp>
        <p:sp>
          <p:nvSpPr>
            <p:cNvPr id="12" name="Rectangle 11">
              <a:extLst>
                <a:ext uri="{FF2B5EF4-FFF2-40B4-BE49-F238E27FC236}">
                  <a16:creationId xmlns:a16="http://schemas.microsoft.com/office/drawing/2014/main" id="{9F93C790-26BF-2B41-AA12-5400DC96318A}"/>
                </a:ext>
              </a:extLst>
            </p:cNvPr>
            <p:cNvSpPr/>
            <p:nvPr/>
          </p:nvSpPr>
          <p:spPr>
            <a:xfrm>
              <a:off x="4180545" y="2126192"/>
              <a:ext cx="1600200" cy="274320"/>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658A6B0-F11C-4743-8B88-F5DB0699614D}"/>
                </a:ext>
              </a:extLst>
            </p:cNvPr>
            <p:cNvSpPr txBox="1"/>
            <p:nvPr/>
          </p:nvSpPr>
          <p:spPr>
            <a:xfrm>
              <a:off x="4097668" y="2411822"/>
              <a:ext cx="1290626" cy="400110"/>
            </a:xfrm>
            <a:prstGeom prst="rect">
              <a:avLst/>
            </a:prstGeom>
            <a:noFill/>
            <a:ln>
              <a:noFill/>
            </a:ln>
          </p:spPr>
          <p:txBody>
            <a:bodyPr wrap="square" rtlCol="0">
              <a:spAutoFit/>
            </a:bodyPr>
            <a:lstStyle/>
            <a:p>
              <a:r>
                <a:rPr lang="en-US" sz="1000"/>
                <a:t>2</a:t>
              </a:r>
              <a:r>
                <a:rPr lang="en-US" sz="1000" baseline="30000"/>
                <a:t>nd</a:t>
              </a:r>
              <a:r>
                <a:rPr lang="en-US" sz="1000"/>
                <a:t>/Community</a:t>
              </a:r>
              <a:br>
                <a:rPr lang="en-US" sz="1000"/>
              </a:br>
              <a:r>
                <a:rPr lang="en-US" sz="1000"/>
                <a:t>RGB 120/162/47</a:t>
              </a:r>
            </a:p>
          </p:txBody>
        </p:sp>
        <p:sp>
          <p:nvSpPr>
            <p:cNvPr id="14" name="Rectangle 13">
              <a:extLst>
                <a:ext uri="{FF2B5EF4-FFF2-40B4-BE49-F238E27FC236}">
                  <a16:creationId xmlns:a16="http://schemas.microsoft.com/office/drawing/2014/main" id="{DD8116AF-9573-4C4D-8B66-0DC304710DE6}"/>
                </a:ext>
              </a:extLst>
            </p:cNvPr>
            <p:cNvSpPr/>
            <p:nvPr/>
          </p:nvSpPr>
          <p:spPr>
            <a:xfrm>
              <a:off x="5779051" y="2126192"/>
              <a:ext cx="1600200" cy="274320"/>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4E310E7-741B-E64C-830E-9C955AB42403}"/>
                </a:ext>
              </a:extLst>
            </p:cNvPr>
            <p:cNvSpPr txBox="1"/>
            <p:nvPr/>
          </p:nvSpPr>
          <p:spPr>
            <a:xfrm>
              <a:off x="5711164" y="2411822"/>
              <a:ext cx="1290626" cy="400110"/>
            </a:xfrm>
            <a:prstGeom prst="rect">
              <a:avLst/>
            </a:prstGeom>
            <a:noFill/>
          </p:spPr>
          <p:txBody>
            <a:bodyPr wrap="square" rtlCol="0">
              <a:spAutoFit/>
            </a:bodyPr>
            <a:lstStyle/>
            <a:p>
              <a:r>
                <a:rPr lang="en-US" sz="1000"/>
                <a:t>2</a:t>
              </a:r>
              <a:r>
                <a:rPr lang="en-US" sz="1000" baseline="30000"/>
                <a:t>nd</a:t>
              </a:r>
              <a:r>
                <a:rPr lang="en-US" sz="1000"/>
                <a:t>/Metro Transit</a:t>
              </a:r>
              <a:br>
                <a:rPr lang="en-US" sz="1000"/>
              </a:br>
              <a:r>
                <a:rPr lang="en-US" sz="1000"/>
                <a:t>RGB 238/49/36</a:t>
              </a:r>
            </a:p>
          </p:txBody>
        </p:sp>
        <p:sp>
          <p:nvSpPr>
            <p:cNvPr id="16" name="Rectangle 15">
              <a:extLst>
                <a:ext uri="{FF2B5EF4-FFF2-40B4-BE49-F238E27FC236}">
                  <a16:creationId xmlns:a16="http://schemas.microsoft.com/office/drawing/2014/main" id="{1396B5F4-30F4-E544-BEDB-C998A39D2C09}"/>
                </a:ext>
              </a:extLst>
            </p:cNvPr>
            <p:cNvSpPr/>
            <p:nvPr/>
          </p:nvSpPr>
          <p:spPr>
            <a:xfrm>
              <a:off x="7374473" y="2126192"/>
              <a:ext cx="1600200" cy="27505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805827C-C451-0B44-8089-B79225C350BE}"/>
                </a:ext>
              </a:extLst>
            </p:cNvPr>
            <p:cNvSpPr txBox="1"/>
            <p:nvPr/>
          </p:nvSpPr>
          <p:spPr>
            <a:xfrm>
              <a:off x="7309672" y="2411822"/>
              <a:ext cx="1290626" cy="384204"/>
            </a:xfrm>
            <a:prstGeom prst="rect">
              <a:avLst/>
            </a:prstGeom>
            <a:noFill/>
            <a:ln>
              <a:noFill/>
            </a:ln>
          </p:spPr>
          <p:txBody>
            <a:bodyPr wrap="square" rtlCol="0">
              <a:spAutoFit/>
            </a:bodyPr>
            <a:lstStyle/>
            <a:p>
              <a:r>
                <a:rPr lang="en-US" sz="1000"/>
                <a:t>2</a:t>
              </a:r>
              <a:r>
                <a:rPr lang="en-US" sz="1000" baseline="30000"/>
                <a:t>nd</a:t>
              </a:r>
              <a:r>
                <a:rPr lang="en-US" sz="1000"/>
                <a:t>/Environmental</a:t>
              </a:r>
              <a:br>
                <a:rPr lang="en-US" sz="1000"/>
              </a:br>
              <a:r>
                <a:rPr lang="en-US" sz="1000"/>
                <a:t>RGB 0/154/199</a:t>
              </a:r>
            </a:p>
          </p:txBody>
        </p:sp>
        <p:sp>
          <p:nvSpPr>
            <p:cNvPr id="18" name="Rectangle 17">
              <a:extLst>
                <a:ext uri="{FF2B5EF4-FFF2-40B4-BE49-F238E27FC236}">
                  <a16:creationId xmlns:a16="http://schemas.microsoft.com/office/drawing/2014/main" id="{DE310923-FC7B-0B4F-864F-CBC5477C4CF8}"/>
                </a:ext>
              </a:extLst>
            </p:cNvPr>
            <p:cNvSpPr/>
            <p:nvPr userDrawn="1"/>
          </p:nvSpPr>
          <p:spPr>
            <a:xfrm>
              <a:off x="8981803" y="2126192"/>
              <a:ext cx="1600200" cy="274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6F23D32-3A9C-ED4D-A4C3-FA9D13DCE618}"/>
                </a:ext>
              </a:extLst>
            </p:cNvPr>
            <p:cNvSpPr txBox="1"/>
            <p:nvPr userDrawn="1"/>
          </p:nvSpPr>
          <p:spPr>
            <a:xfrm>
              <a:off x="8991600" y="2411822"/>
              <a:ext cx="1290626" cy="400110"/>
            </a:xfrm>
            <a:prstGeom prst="rect">
              <a:avLst/>
            </a:prstGeom>
            <a:noFill/>
            <a:ln>
              <a:noFill/>
            </a:ln>
          </p:spPr>
          <p:txBody>
            <a:bodyPr wrap="square" rtlCol="0">
              <a:spAutoFit/>
            </a:bodyPr>
            <a:lstStyle/>
            <a:p>
              <a:r>
                <a:rPr lang="en-US" sz="1000"/>
                <a:t>Black</a:t>
              </a:r>
              <a:br>
                <a:rPr lang="en-US" sz="1000"/>
              </a:br>
              <a:r>
                <a:rPr lang="en-US" sz="1000"/>
                <a:t>RGB 0/0/0</a:t>
              </a:r>
            </a:p>
          </p:txBody>
        </p:sp>
      </p:grpSp>
    </p:spTree>
    <p:extLst>
      <p:ext uri="{BB962C8B-B14F-4D97-AF65-F5344CB8AC3E}">
        <p14:creationId xmlns:p14="http://schemas.microsoft.com/office/powerpoint/2010/main" val="11469993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osing 1">
    <p:spTree>
      <p:nvGrpSpPr>
        <p:cNvPr id="1" name=""/>
        <p:cNvGrpSpPr/>
        <p:nvPr/>
      </p:nvGrpSpPr>
      <p:grpSpPr>
        <a:xfrm>
          <a:off x="0" y="0"/>
          <a:ext cx="0" cy="0"/>
          <a:chOff x="0" y="0"/>
          <a:chExt cx="0" cy="0"/>
        </a:xfrm>
      </p:grpSpPr>
      <p:pic>
        <p:nvPicPr>
          <p:cNvPr id="7" name="Picture 6" descr="Outdoors photograph of Minneapolis Flour Mill district on the Mississippi river">
            <a:extLst>
              <a:ext uri="{FF2B5EF4-FFF2-40B4-BE49-F238E27FC236}">
                <a16:creationId xmlns:a16="http://schemas.microsoft.com/office/drawing/2014/main" id="{2ED7BE3C-05C0-C74C-B2CE-16818CF0B1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353300" cy="8229600"/>
          </a:xfrm>
          <a:prstGeom prst="rect">
            <a:avLst/>
          </a:prstGeom>
        </p:spPr>
      </p:pic>
      <p:sp>
        <p:nvSpPr>
          <p:cNvPr id="2" name="Title 1">
            <a:extLst>
              <a:ext uri="{FF2B5EF4-FFF2-40B4-BE49-F238E27FC236}">
                <a16:creationId xmlns:a16="http://schemas.microsoft.com/office/drawing/2014/main" id="{D1F84FFD-1D4C-47E7-AE4C-A64AAA9E1B2F}"/>
              </a:ext>
            </a:extLst>
          </p:cNvPr>
          <p:cNvSpPr>
            <a:spLocks noGrp="1"/>
          </p:cNvSpPr>
          <p:nvPr>
            <p:ph type="title" hasCustomPrompt="1"/>
          </p:nvPr>
        </p:nvSpPr>
        <p:spPr>
          <a:xfrm rot="5400000">
            <a:off x="2223063" y="3319463"/>
            <a:ext cx="8229599" cy="1590675"/>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Thank you</a:t>
            </a:r>
          </a:p>
        </p:txBody>
      </p:sp>
      <p:sp>
        <p:nvSpPr>
          <p:cNvPr id="11" name="Rectangle 10">
            <a:extLst>
              <a:ext uri="{FF2B5EF4-FFF2-40B4-BE49-F238E27FC236}">
                <a16:creationId xmlns:a16="http://schemas.microsoft.com/office/drawing/2014/main" id="{048630BC-930C-5A4D-B014-C4F9F3AC4D28}"/>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2" name="Picture 11">
            <a:extLst>
              <a:ext uri="{FF2B5EF4-FFF2-40B4-BE49-F238E27FC236}">
                <a16:creationId xmlns:a16="http://schemas.microsoft.com/office/drawing/2014/main" id="{E23F1A09-CC34-C940-83B0-31E36E0E2A5E}"/>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15" name="Text Placeholder 15">
            <a:extLst>
              <a:ext uri="{FF2B5EF4-FFF2-40B4-BE49-F238E27FC236}">
                <a16:creationId xmlns:a16="http://schemas.microsoft.com/office/drawing/2014/main" id="{4C25A713-3C6A-9A44-880E-96860545CE95}"/>
              </a:ext>
            </a:extLst>
          </p:cNvPr>
          <p:cNvSpPr>
            <a:spLocks noGrp="1"/>
          </p:cNvSpPr>
          <p:nvPr>
            <p:ph type="body" sz="quarter" idx="10" hasCustomPrompt="1"/>
          </p:nvPr>
        </p:nvSpPr>
        <p:spPr>
          <a:xfrm>
            <a:off x="7966075" y="2865970"/>
            <a:ext cx="5597525" cy="370390"/>
          </a:xfrm>
        </p:spPr>
        <p:txBody>
          <a:bodyPr>
            <a:noAutofit/>
          </a:bodyPr>
          <a:lstStyle>
            <a:lvl1pPr marL="0" indent="0">
              <a:lnSpc>
                <a:spcPts val="2260"/>
              </a:lnSpc>
              <a:spcBef>
                <a:spcPts val="0"/>
              </a:spcBef>
              <a:buFontTx/>
              <a:buNone/>
              <a:defRPr sz="1800" b="1" i="0">
                <a:solidFill>
                  <a:srgbClr val="005DAA"/>
                </a:solidFill>
                <a:latin typeface="Arial" panose="020B0604020202020204" pitchFamily="34" charset="0"/>
                <a:cs typeface="Arial" panose="020B0604020202020204" pitchFamily="34" charset="0"/>
              </a:defRPr>
            </a:lvl1pPr>
            <a:lvl2pPr marL="457200" indent="0">
              <a:buNone/>
              <a:defRPr/>
            </a:lvl2pPr>
          </a:lstStyle>
          <a:p>
            <a:pPr lvl="0"/>
            <a:r>
              <a:rPr lang="en-US"/>
              <a:t>FirstName </a:t>
            </a:r>
            <a:r>
              <a:rPr lang="en-US" err="1"/>
              <a:t>LastName</a:t>
            </a:r>
            <a:endParaRPr lang="en-US"/>
          </a:p>
        </p:txBody>
      </p:sp>
      <p:sp>
        <p:nvSpPr>
          <p:cNvPr id="5" name="Text Placeholder 4">
            <a:extLst>
              <a:ext uri="{FF2B5EF4-FFF2-40B4-BE49-F238E27FC236}">
                <a16:creationId xmlns:a16="http://schemas.microsoft.com/office/drawing/2014/main" id="{393876DD-8E58-4282-9A87-8BFBCF644078}"/>
              </a:ext>
            </a:extLst>
          </p:cNvPr>
          <p:cNvSpPr>
            <a:spLocks noGrp="1"/>
          </p:cNvSpPr>
          <p:nvPr>
            <p:ph type="body" sz="quarter" idx="11" hasCustomPrompt="1"/>
          </p:nvPr>
        </p:nvSpPr>
        <p:spPr>
          <a:xfrm>
            <a:off x="7966074" y="3267182"/>
            <a:ext cx="5597525" cy="1171575"/>
          </a:xfrm>
        </p:spPr>
        <p:txBody>
          <a:bodyPr>
            <a:normAutofit/>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spTree>
    <p:extLst>
      <p:ext uri="{BB962C8B-B14F-4D97-AF65-F5344CB8AC3E}">
        <p14:creationId xmlns:p14="http://schemas.microsoft.com/office/powerpoint/2010/main" val="19632242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2">
    <p:spTree>
      <p:nvGrpSpPr>
        <p:cNvPr id="1" name=""/>
        <p:cNvGrpSpPr/>
        <p:nvPr/>
      </p:nvGrpSpPr>
      <p:grpSpPr>
        <a:xfrm>
          <a:off x="0" y="0"/>
          <a:ext cx="0" cy="0"/>
          <a:chOff x="0" y="0"/>
          <a:chExt cx="0" cy="0"/>
        </a:xfrm>
      </p:grpSpPr>
      <p:pic>
        <p:nvPicPr>
          <p:cNvPr id="5" name="Picture 4" descr="Mississippi river with trees and a boat">
            <a:extLst>
              <a:ext uri="{FF2B5EF4-FFF2-40B4-BE49-F238E27FC236}">
                <a16:creationId xmlns:a16="http://schemas.microsoft.com/office/drawing/2014/main" id="{54357E26-FA7C-A4A5-74FB-DA3EBCD3CC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7353299" cy="8229600"/>
          </a:xfrm>
          <a:prstGeom prst="rect">
            <a:avLst/>
          </a:prstGeom>
        </p:spPr>
      </p:pic>
      <p:sp>
        <p:nvSpPr>
          <p:cNvPr id="2" name="Title 1">
            <a:extLst>
              <a:ext uri="{FF2B5EF4-FFF2-40B4-BE49-F238E27FC236}">
                <a16:creationId xmlns:a16="http://schemas.microsoft.com/office/drawing/2014/main" id="{35837201-AECA-4410-A7EF-46FA74D953F1}"/>
              </a:ext>
            </a:extLst>
          </p:cNvPr>
          <p:cNvSpPr>
            <a:spLocks noGrp="1"/>
          </p:cNvSpPr>
          <p:nvPr>
            <p:ph type="title" hasCustomPrompt="1"/>
          </p:nvPr>
        </p:nvSpPr>
        <p:spPr>
          <a:xfrm rot="5400000">
            <a:off x="2252662" y="3319464"/>
            <a:ext cx="8229600" cy="1590675"/>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Thank you</a:t>
            </a:r>
          </a:p>
        </p:txBody>
      </p:sp>
      <p:sp>
        <p:nvSpPr>
          <p:cNvPr id="11" name="Rectangle 10">
            <a:extLst>
              <a:ext uri="{FF2B5EF4-FFF2-40B4-BE49-F238E27FC236}">
                <a16:creationId xmlns:a16="http://schemas.microsoft.com/office/drawing/2014/main" id="{7E92CD20-5BFD-B147-9A98-4DBA544D273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3" name="Picture 12">
            <a:extLst>
              <a:ext uri="{FF2B5EF4-FFF2-40B4-BE49-F238E27FC236}">
                <a16:creationId xmlns:a16="http://schemas.microsoft.com/office/drawing/2014/main" id="{04550611-BAFC-554D-9CEF-03C287FFBEB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4" name="Text Placeholder 3">
            <a:extLst>
              <a:ext uri="{FF2B5EF4-FFF2-40B4-BE49-F238E27FC236}">
                <a16:creationId xmlns:a16="http://schemas.microsoft.com/office/drawing/2014/main" id="{8FA0AAAE-3EDF-437B-8677-3F8F37B5666D}"/>
              </a:ext>
            </a:extLst>
          </p:cNvPr>
          <p:cNvSpPr>
            <a:spLocks noGrp="1"/>
          </p:cNvSpPr>
          <p:nvPr>
            <p:ph type="body" sz="quarter" idx="11" hasCustomPrompt="1"/>
          </p:nvPr>
        </p:nvSpPr>
        <p:spPr>
          <a:xfrm>
            <a:off x="7966074" y="1658410"/>
            <a:ext cx="5597525" cy="345051"/>
          </a:xfrm>
        </p:spPr>
        <p:txBody>
          <a:bodyPr>
            <a:normAutofit/>
          </a:bodyPr>
          <a:lstStyle>
            <a:lvl1pPr marL="0" indent="0">
              <a:buNone/>
              <a:defRPr sz="1800" b="1">
                <a:solidFill>
                  <a:srgbClr val="005DAA"/>
                </a:solidFill>
              </a:defRPr>
            </a:lvl1pPr>
          </a:lstStyle>
          <a:p>
            <a:pPr lvl="0"/>
            <a:r>
              <a:rPr lang="en-US"/>
              <a:t>FirstName </a:t>
            </a:r>
            <a:r>
              <a:rPr lang="en-US" err="1"/>
              <a:t>LastName</a:t>
            </a:r>
            <a:endParaRPr lang="en-US"/>
          </a:p>
        </p:txBody>
      </p:sp>
      <p:sp>
        <p:nvSpPr>
          <p:cNvPr id="6" name="Text Placeholder 5">
            <a:extLst>
              <a:ext uri="{FF2B5EF4-FFF2-40B4-BE49-F238E27FC236}">
                <a16:creationId xmlns:a16="http://schemas.microsoft.com/office/drawing/2014/main" id="{50B27D6D-679F-4087-8556-AC6A6CCA5E39}"/>
              </a:ext>
            </a:extLst>
          </p:cNvPr>
          <p:cNvSpPr>
            <a:spLocks noGrp="1"/>
          </p:cNvSpPr>
          <p:nvPr>
            <p:ph type="body" sz="quarter" idx="12" hasCustomPrompt="1"/>
          </p:nvPr>
        </p:nvSpPr>
        <p:spPr>
          <a:xfrm>
            <a:off x="7966075" y="2033856"/>
            <a:ext cx="5597525" cy="1038118"/>
          </a:xfrm>
        </p:spPr>
        <p:txBody>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sp>
        <p:nvSpPr>
          <p:cNvPr id="12" name="Text Placeholder 3">
            <a:extLst>
              <a:ext uri="{FF2B5EF4-FFF2-40B4-BE49-F238E27FC236}">
                <a16:creationId xmlns:a16="http://schemas.microsoft.com/office/drawing/2014/main" id="{1CF604AF-F2E6-4800-9EEA-9B289B1EC20A}"/>
              </a:ext>
            </a:extLst>
          </p:cNvPr>
          <p:cNvSpPr>
            <a:spLocks noGrp="1"/>
          </p:cNvSpPr>
          <p:nvPr>
            <p:ph type="body" sz="quarter" idx="13" hasCustomPrompt="1"/>
          </p:nvPr>
        </p:nvSpPr>
        <p:spPr>
          <a:xfrm>
            <a:off x="7966073" y="3412157"/>
            <a:ext cx="5597525" cy="345051"/>
          </a:xfrm>
        </p:spPr>
        <p:txBody>
          <a:bodyPr>
            <a:normAutofit/>
          </a:bodyPr>
          <a:lstStyle>
            <a:lvl1pPr marL="0" indent="0">
              <a:buNone/>
              <a:defRPr sz="1800" b="1">
                <a:solidFill>
                  <a:srgbClr val="005DAA"/>
                </a:solidFill>
              </a:defRPr>
            </a:lvl1pPr>
          </a:lstStyle>
          <a:p>
            <a:pPr lvl="0"/>
            <a:r>
              <a:rPr lang="en-US"/>
              <a:t>FirstName </a:t>
            </a:r>
            <a:r>
              <a:rPr lang="en-US" err="1"/>
              <a:t>LastName</a:t>
            </a:r>
            <a:endParaRPr lang="en-US"/>
          </a:p>
        </p:txBody>
      </p:sp>
      <p:sp>
        <p:nvSpPr>
          <p:cNvPr id="14" name="Text Placeholder 5">
            <a:extLst>
              <a:ext uri="{FF2B5EF4-FFF2-40B4-BE49-F238E27FC236}">
                <a16:creationId xmlns:a16="http://schemas.microsoft.com/office/drawing/2014/main" id="{760C24DE-D322-443A-912E-66A6C690CB98}"/>
              </a:ext>
            </a:extLst>
          </p:cNvPr>
          <p:cNvSpPr>
            <a:spLocks noGrp="1"/>
          </p:cNvSpPr>
          <p:nvPr>
            <p:ph type="body" sz="quarter" idx="14" hasCustomPrompt="1"/>
          </p:nvPr>
        </p:nvSpPr>
        <p:spPr>
          <a:xfrm>
            <a:off x="7966074" y="3777329"/>
            <a:ext cx="5597525" cy="1038118"/>
          </a:xfrm>
        </p:spPr>
        <p:txBody>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spTree>
    <p:extLst>
      <p:ext uri="{BB962C8B-B14F-4D97-AF65-F5344CB8AC3E}">
        <p14:creationId xmlns:p14="http://schemas.microsoft.com/office/powerpoint/2010/main" val="3611146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pact of Met Council">
    <p:spTree>
      <p:nvGrpSpPr>
        <p:cNvPr id="1" name=""/>
        <p:cNvGrpSpPr/>
        <p:nvPr/>
      </p:nvGrpSpPr>
      <p:grpSpPr>
        <a:xfrm>
          <a:off x="0" y="0"/>
          <a:ext cx="0" cy="0"/>
          <a:chOff x="0" y="0"/>
          <a:chExt cx="0" cy="0"/>
        </a:xfrm>
      </p:grpSpPr>
      <p:pic>
        <p:nvPicPr>
          <p:cNvPr id="8" name="Picture 7" descr="Outdoor photograph of bridge over the Mississippi river, with Minneapolis, Minnesota in background">
            <a:extLst>
              <a:ext uri="{FF2B5EF4-FFF2-40B4-BE49-F238E27FC236}">
                <a16:creationId xmlns:a16="http://schemas.microsoft.com/office/drawing/2014/main" id="{DC56C798-99C2-1E46-85D3-65CDCD891C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98870" y="0"/>
            <a:ext cx="7331529" cy="8229600"/>
          </a:xfrm>
          <a:prstGeom prst="rect">
            <a:avLst/>
          </a:prstGeom>
        </p:spPr>
      </p:pic>
      <p:pic>
        <p:nvPicPr>
          <p:cNvPr id="9" name="Picture 8" descr="Outdoor photograph of train tracks along the Mississippi river, leading to Saint Paul, Minnesota">
            <a:extLst>
              <a:ext uri="{FF2B5EF4-FFF2-40B4-BE49-F238E27FC236}">
                <a16:creationId xmlns:a16="http://schemas.microsoft.com/office/drawing/2014/main" id="{3B6FD3F7-EB19-2D46-AB47-0A01C4B9852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7298871" cy="8229600"/>
          </a:xfrm>
          <a:prstGeom prst="rect">
            <a:avLst/>
          </a:prstGeom>
        </p:spPr>
      </p:pic>
      <p:sp>
        <p:nvSpPr>
          <p:cNvPr id="14" name="Rectangle 13">
            <a:extLst>
              <a:ext uri="{FF2B5EF4-FFF2-40B4-BE49-F238E27FC236}">
                <a16:creationId xmlns:a16="http://schemas.microsoft.com/office/drawing/2014/main" id="{0855449D-36D6-CB45-90FD-D96BDDC96455}"/>
              </a:ext>
              <a:ext uri="{C183D7F6-B498-43B3-948B-1728B52AA6E4}">
                <adec:decorative xmlns:adec="http://schemas.microsoft.com/office/drawing/2017/decorative" val="1"/>
              </a:ext>
            </a:extLst>
          </p:cNvPr>
          <p:cNvSpPr/>
          <p:nvPr userDrawn="1"/>
        </p:nvSpPr>
        <p:spPr>
          <a:xfrm>
            <a:off x="0" y="2"/>
            <a:ext cx="14630400" cy="2039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cxnSp>
        <p:nvCxnSpPr>
          <p:cNvPr id="10" name="Straight Connector 9">
            <a:extLst>
              <a:ext uri="{FF2B5EF4-FFF2-40B4-BE49-F238E27FC236}">
                <a16:creationId xmlns:a16="http://schemas.microsoft.com/office/drawing/2014/main" id="{874F6DD5-DB13-DC4A-AD42-A3821EFE3AB7}"/>
              </a:ext>
              <a:ext uri="{C183D7F6-B498-43B3-948B-1728B52AA6E4}">
                <adec:decorative xmlns:adec="http://schemas.microsoft.com/office/drawing/2017/decorative" val="1"/>
              </a:ext>
            </a:extLst>
          </p:cNvPr>
          <p:cNvCxnSpPr/>
          <p:nvPr userDrawn="1"/>
        </p:nvCxnSpPr>
        <p:spPr>
          <a:xfrm flipV="1">
            <a:off x="4865912" y="636814"/>
            <a:ext cx="0" cy="1191986"/>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0ED3DF6-57C7-144A-B772-0C2C041F3135}"/>
              </a:ext>
            </a:extLst>
          </p:cNvPr>
          <p:cNvSpPr/>
          <p:nvPr userDrawn="1"/>
        </p:nvSpPr>
        <p:spPr>
          <a:xfrm>
            <a:off x="987661" y="595541"/>
            <a:ext cx="2009913" cy="307777"/>
          </a:xfrm>
          <a:prstGeom prst="rect">
            <a:avLst/>
          </a:prstGeom>
        </p:spPr>
        <p:txBody>
          <a:bodyPr wrap="square">
            <a:spAutoFit/>
          </a:bodyPr>
          <a:lstStyle/>
          <a:p>
            <a:r>
              <a:rPr lang="en-US" sz="1400" b="1">
                <a:latin typeface="Arial" panose="020B0604020202020204" pitchFamily="34" charset="0"/>
                <a:cs typeface="Arial" panose="020B0604020202020204" pitchFamily="34" charset="0"/>
              </a:rPr>
              <a:t>Metropolitan Council</a:t>
            </a:r>
          </a:p>
        </p:txBody>
      </p:sp>
      <p:sp>
        <p:nvSpPr>
          <p:cNvPr id="12" name="Rectangle 11">
            <a:extLst>
              <a:ext uri="{FF2B5EF4-FFF2-40B4-BE49-F238E27FC236}">
                <a16:creationId xmlns:a16="http://schemas.microsoft.com/office/drawing/2014/main" id="{95FEB3FC-C79E-6C47-9499-688D5E202145}"/>
              </a:ext>
            </a:extLst>
          </p:cNvPr>
          <p:cNvSpPr/>
          <p:nvPr userDrawn="1"/>
        </p:nvSpPr>
        <p:spPr>
          <a:xfrm>
            <a:off x="5289613" y="1164325"/>
            <a:ext cx="9095854" cy="338554"/>
          </a:xfrm>
          <a:prstGeom prst="rect">
            <a:avLst/>
          </a:prstGeom>
        </p:spPr>
        <p:txBody>
          <a:bodyPr wrap="square">
            <a:spAutoFit/>
          </a:bodyPr>
          <a:lstStyle/>
          <a:p>
            <a:r>
              <a:rPr lang="en-US" sz="1600" b="1" spc="300">
                <a:latin typeface="Arial" panose="020B0604020202020204" pitchFamily="34" charset="0"/>
                <a:cs typeface="Arial" panose="020B0604020202020204" pitchFamily="34" charset="0"/>
              </a:rPr>
              <a:t>Creating the foundation for a thriving region</a:t>
            </a:r>
          </a:p>
        </p:txBody>
      </p:sp>
      <p:sp>
        <p:nvSpPr>
          <p:cNvPr id="13" name="TextBox 12">
            <a:extLst>
              <a:ext uri="{FF2B5EF4-FFF2-40B4-BE49-F238E27FC236}">
                <a16:creationId xmlns:a16="http://schemas.microsoft.com/office/drawing/2014/main" id="{AC7F4119-B362-7145-B8E4-F62A4C81F343}"/>
              </a:ext>
            </a:extLst>
          </p:cNvPr>
          <p:cNvSpPr txBox="1"/>
          <p:nvPr userDrawn="1"/>
        </p:nvSpPr>
        <p:spPr>
          <a:xfrm>
            <a:off x="968190" y="850511"/>
            <a:ext cx="3490471" cy="790281"/>
          </a:xfrm>
          <a:prstGeom prst="rect">
            <a:avLst/>
          </a:prstGeom>
          <a:noFill/>
        </p:spPr>
        <p:txBody>
          <a:bodyPr wrap="square" rtlCol="0">
            <a:spAutoFit/>
          </a:bodyPr>
          <a:lstStyle/>
          <a:p>
            <a:pPr>
              <a:lnSpc>
                <a:spcPts val="5760"/>
              </a:lnSpc>
              <a:spcAft>
                <a:spcPts val="600"/>
              </a:spcAft>
            </a:pPr>
            <a:r>
              <a:rPr lang="en-US" sz="4800" b="1">
                <a:latin typeface="Arial" panose="020B0604020202020204" pitchFamily="34" charset="0"/>
                <a:cs typeface="Arial" panose="020B0604020202020204" pitchFamily="34" charset="0"/>
              </a:rPr>
              <a:t>Our impact</a:t>
            </a:r>
          </a:p>
        </p:txBody>
      </p:sp>
    </p:spTree>
    <p:extLst>
      <p:ext uri="{BB962C8B-B14F-4D97-AF65-F5344CB8AC3E}">
        <p14:creationId xmlns:p14="http://schemas.microsoft.com/office/powerpoint/2010/main" val="16795232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earn more">
    <p:spTree>
      <p:nvGrpSpPr>
        <p:cNvPr id="1" name=""/>
        <p:cNvGrpSpPr/>
        <p:nvPr/>
      </p:nvGrpSpPr>
      <p:grpSpPr>
        <a:xfrm>
          <a:off x="0" y="0"/>
          <a:ext cx="0" cy="0"/>
          <a:chOff x="0" y="0"/>
          <a:chExt cx="0" cy="0"/>
        </a:xfrm>
      </p:grpSpPr>
      <p:pic>
        <p:nvPicPr>
          <p:cNvPr id="3" name="Picture 2" descr="Overview of Belle Plain">
            <a:extLst>
              <a:ext uri="{FF2B5EF4-FFF2-40B4-BE49-F238E27FC236}">
                <a16:creationId xmlns:a16="http://schemas.microsoft.com/office/drawing/2014/main" id="{4D6A9FB9-5654-E0C0-CF7C-0E74DF5BEF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18" y="0"/>
            <a:ext cx="7320167" cy="8229600"/>
          </a:xfrm>
          <a:prstGeom prst="rect">
            <a:avLst/>
          </a:prstGeom>
        </p:spPr>
      </p:pic>
      <p:sp>
        <p:nvSpPr>
          <p:cNvPr id="11" name="Rectangle 10">
            <a:extLst>
              <a:ext uri="{FF2B5EF4-FFF2-40B4-BE49-F238E27FC236}">
                <a16:creationId xmlns:a16="http://schemas.microsoft.com/office/drawing/2014/main" id="{E191E55B-8B40-F34F-8230-535DA19EA01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2" name="Picture 11">
            <a:extLst>
              <a:ext uri="{FF2B5EF4-FFF2-40B4-BE49-F238E27FC236}">
                <a16:creationId xmlns:a16="http://schemas.microsoft.com/office/drawing/2014/main" id="{2F123E8B-197F-E143-92D5-422D3061A99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2" name="Title 1">
            <a:extLst>
              <a:ext uri="{FF2B5EF4-FFF2-40B4-BE49-F238E27FC236}">
                <a16:creationId xmlns:a16="http://schemas.microsoft.com/office/drawing/2014/main" id="{DF2A522B-D1DF-48B7-B4D8-401566177DD2}"/>
              </a:ext>
            </a:extLst>
          </p:cNvPr>
          <p:cNvSpPr>
            <a:spLocks noGrp="1"/>
          </p:cNvSpPr>
          <p:nvPr>
            <p:ph type="title" hasCustomPrompt="1"/>
          </p:nvPr>
        </p:nvSpPr>
        <p:spPr>
          <a:xfrm rot="5400000">
            <a:off x="2362199" y="3276600"/>
            <a:ext cx="8229600" cy="1676400"/>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Learn more</a:t>
            </a:r>
          </a:p>
        </p:txBody>
      </p:sp>
      <p:sp>
        <p:nvSpPr>
          <p:cNvPr id="13" name="Content Placeholder 2">
            <a:extLst>
              <a:ext uri="{FF2B5EF4-FFF2-40B4-BE49-F238E27FC236}">
                <a16:creationId xmlns:a16="http://schemas.microsoft.com/office/drawing/2014/main" id="{4674B291-8D32-A44C-AC60-294C3A14999C}"/>
              </a:ext>
            </a:extLst>
          </p:cNvPr>
          <p:cNvSpPr txBox="1">
            <a:spLocks/>
          </p:cNvSpPr>
          <p:nvPr userDrawn="1"/>
        </p:nvSpPr>
        <p:spPr>
          <a:xfrm>
            <a:off x="7950749" y="3161655"/>
            <a:ext cx="5821521" cy="953146"/>
          </a:xfrm>
          <a:prstGeom prst="rect">
            <a:avLst/>
          </a:prstGeom>
        </p:spPr>
        <p:txBody>
          <a:bodyPr lIns="0" tIns="0" rIns="0" bIns="0"/>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Bef>
                <a:spcPts val="0"/>
              </a:spcBef>
              <a:spcAft>
                <a:spcPts val="500"/>
              </a:spcAft>
              <a:buFont typeface="Arial" panose="020B0604020202020204" pitchFamily="34" charset="0"/>
              <a:buNone/>
            </a:pPr>
            <a:r>
              <a:rPr lang="en-US" sz="1800" b="1">
                <a:solidFill>
                  <a:srgbClr val="005DAA"/>
                </a:solidFill>
                <a:latin typeface="Arial" panose="020B0604020202020204" pitchFamily="34" charset="0"/>
                <a:cs typeface="Arial" panose="020B0604020202020204" pitchFamily="34" charset="0"/>
              </a:rPr>
              <a:t>Find out more at metrocouncil.org.</a:t>
            </a:r>
          </a:p>
        </p:txBody>
      </p:sp>
    </p:spTree>
    <p:extLst>
      <p:ext uri="{BB962C8B-B14F-4D97-AF65-F5344CB8AC3E}">
        <p14:creationId xmlns:p14="http://schemas.microsoft.com/office/powerpoint/2010/main" val="38787342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Placeholder">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6C51C614-E1B3-574C-AE90-726CD432E62B}"/>
              </a:ext>
            </a:extLst>
          </p:cNvPr>
          <p:cNvSpPr>
            <a:spLocks noGrp="1"/>
          </p:cNvSpPr>
          <p:nvPr>
            <p:ph type="pic" sz="quarter" idx="14"/>
          </p:nvPr>
        </p:nvSpPr>
        <p:spPr>
          <a:xfrm>
            <a:off x="0" y="0"/>
            <a:ext cx="7133200" cy="8229600"/>
          </a:xfrm>
        </p:spPr>
        <p:txBody>
          <a:bodyPr anchor="t">
            <a:noAutofit/>
          </a:bodyPr>
          <a:lstStyle>
            <a:lvl1pPr marL="457200" indent="0" algn="ctr">
              <a:lnSpc>
                <a:spcPct val="100000"/>
              </a:lnSpc>
              <a:buNone/>
              <a:tabLst/>
              <a:defRPr/>
            </a:lvl1pPr>
          </a:lstStyle>
          <a:p>
            <a:endParaRPr lang="en-US"/>
          </a:p>
          <a:p>
            <a:endParaRPr lang="en-US"/>
          </a:p>
          <a:p>
            <a:endParaRPr lang="en-US"/>
          </a:p>
          <a:p>
            <a:endParaRPr lang="en-US"/>
          </a:p>
          <a:p>
            <a:endParaRPr lang="en-US"/>
          </a:p>
          <a:p>
            <a:endParaRPr lang="en-US"/>
          </a:p>
          <a:p>
            <a:r>
              <a:rPr lang="en-US"/>
              <a:t>Insert picture by clicking icon </a:t>
            </a:r>
            <a:br>
              <a:rPr lang="en-US"/>
            </a:br>
            <a:r>
              <a:rPr lang="en-US"/>
              <a:t>and be sure the “thank you” text</a:t>
            </a:r>
            <a:br>
              <a:rPr lang="en-US"/>
            </a:br>
            <a:r>
              <a:rPr lang="en-US"/>
              <a:t>is readable over the photo</a:t>
            </a:r>
          </a:p>
        </p:txBody>
      </p:sp>
      <p:sp>
        <p:nvSpPr>
          <p:cNvPr id="11" name="Rectangle 10">
            <a:extLst>
              <a:ext uri="{FF2B5EF4-FFF2-40B4-BE49-F238E27FC236}">
                <a16:creationId xmlns:a16="http://schemas.microsoft.com/office/drawing/2014/main" id="{048630BC-930C-5A4D-B014-C4F9F3AC4D28}"/>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2" name="Picture 11">
            <a:extLst>
              <a:ext uri="{FF2B5EF4-FFF2-40B4-BE49-F238E27FC236}">
                <a16:creationId xmlns:a16="http://schemas.microsoft.com/office/drawing/2014/main" id="{E23F1A09-CC34-C940-83B0-31E36E0E2A5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2" name="Title 1">
            <a:extLst>
              <a:ext uri="{FF2B5EF4-FFF2-40B4-BE49-F238E27FC236}">
                <a16:creationId xmlns:a16="http://schemas.microsoft.com/office/drawing/2014/main" id="{D1F84FFD-1D4C-47E7-AE4C-A64AAA9E1B2F}"/>
              </a:ext>
            </a:extLst>
          </p:cNvPr>
          <p:cNvSpPr>
            <a:spLocks noGrp="1"/>
          </p:cNvSpPr>
          <p:nvPr>
            <p:ph type="title" hasCustomPrompt="1"/>
          </p:nvPr>
        </p:nvSpPr>
        <p:spPr>
          <a:xfrm rot="5400000">
            <a:off x="1930963" y="3319463"/>
            <a:ext cx="8229599" cy="1590675"/>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Thank you</a:t>
            </a:r>
          </a:p>
        </p:txBody>
      </p:sp>
      <p:sp>
        <p:nvSpPr>
          <p:cNvPr id="15" name="Text Placeholder 15">
            <a:extLst>
              <a:ext uri="{FF2B5EF4-FFF2-40B4-BE49-F238E27FC236}">
                <a16:creationId xmlns:a16="http://schemas.microsoft.com/office/drawing/2014/main" id="{4C25A713-3C6A-9A44-880E-96860545CE95}"/>
              </a:ext>
            </a:extLst>
          </p:cNvPr>
          <p:cNvSpPr>
            <a:spLocks noGrp="1"/>
          </p:cNvSpPr>
          <p:nvPr>
            <p:ph type="body" sz="quarter" idx="10" hasCustomPrompt="1"/>
          </p:nvPr>
        </p:nvSpPr>
        <p:spPr>
          <a:xfrm>
            <a:off x="7966075" y="2865970"/>
            <a:ext cx="5597525" cy="380664"/>
          </a:xfrm>
        </p:spPr>
        <p:txBody>
          <a:bodyPr>
            <a:noAutofit/>
          </a:bodyPr>
          <a:lstStyle>
            <a:lvl1pPr marL="0" indent="0">
              <a:lnSpc>
                <a:spcPts val="2260"/>
              </a:lnSpc>
              <a:spcBef>
                <a:spcPts val="0"/>
              </a:spcBef>
              <a:buFontTx/>
              <a:buNone/>
              <a:defRPr sz="1800" b="1" i="0">
                <a:solidFill>
                  <a:srgbClr val="005DAA"/>
                </a:solidFill>
                <a:latin typeface="Arial" panose="020B0604020202020204" pitchFamily="34" charset="0"/>
                <a:cs typeface="Arial" panose="020B0604020202020204" pitchFamily="34" charset="0"/>
              </a:defRPr>
            </a:lvl1pPr>
            <a:lvl2pPr marL="457200" indent="0">
              <a:buNone/>
              <a:defRPr/>
            </a:lvl2pPr>
          </a:lstStyle>
          <a:p>
            <a:pPr lvl="0"/>
            <a:r>
              <a:rPr lang="en-US"/>
              <a:t>FirstName </a:t>
            </a:r>
            <a:r>
              <a:rPr lang="en-US" err="1"/>
              <a:t>LastName</a:t>
            </a:r>
            <a:endParaRPr lang="en-US"/>
          </a:p>
        </p:txBody>
      </p:sp>
      <p:sp>
        <p:nvSpPr>
          <p:cNvPr id="5" name="Text Placeholder 4">
            <a:extLst>
              <a:ext uri="{FF2B5EF4-FFF2-40B4-BE49-F238E27FC236}">
                <a16:creationId xmlns:a16="http://schemas.microsoft.com/office/drawing/2014/main" id="{EB6D013B-8C8D-41F3-95C8-00B5790756C2}"/>
              </a:ext>
            </a:extLst>
          </p:cNvPr>
          <p:cNvSpPr>
            <a:spLocks noGrp="1"/>
          </p:cNvSpPr>
          <p:nvPr>
            <p:ph type="body" sz="quarter" idx="12" hasCustomPrompt="1"/>
          </p:nvPr>
        </p:nvSpPr>
        <p:spPr>
          <a:xfrm>
            <a:off x="7966075" y="3276958"/>
            <a:ext cx="5597525" cy="1011792"/>
          </a:xfrm>
        </p:spPr>
        <p:txBody>
          <a:bodyPr>
            <a:normAutofit/>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spTree>
    <p:extLst>
      <p:ext uri="{BB962C8B-B14F-4D97-AF65-F5344CB8AC3E}">
        <p14:creationId xmlns:p14="http://schemas.microsoft.com/office/powerpoint/2010/main" val="20145400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earn more placeholder">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96388C9F-F72C-FE4D-AAA7-2EDD8AC16922}"/>
              </a:ext>
            </a:extLst>
          </p:cNvPr>
          <p:cNvSpPr>
            <a:spLocks noGrp="1"/>
          </p:cNvSpPr>
          <p:nvPr>
            <p:ph type="pic" sz="quarter" idx="14"/>
          </p:nvPr>
        </p:nvSpPr>
        <p:spPr>
          <a:xfrm>
            <a:off x="-1" y="0"/>
            <a:ext cx="7315199" cy="8229600"/>
          </a:xfrm>
        </p:spPr>
        <p:txBody>
          <a:bodyPr anchor="t">
            <a:noAutofit/>
          </a:bodyPr>
          <a:lstStyle>
            <a:lvl1pPr marL="457200" indent="0" algn="ctr">
              <a:lnSpc>
                <a:spcPct val="100000"/>
              </a:lnSpc>
              <a:buNone/>
              <a:tabLst/>
              <a:defRPr/>
            </a:lvl1pPr>
          </a:lstStyle>
          <a:p>
            <a:endParaRPr lang="en-US"/>
          </a:p>
          <a:p>
            <a:endParaRPr lang="en-US"/>
          </a:p>
          <a:p>
            <a:endParaRPr lang="en-US"/>
          </a:p>
          <a:p>
            <a:endParaRPr lang="en-US"/>
          </a:p>
          <a:p>
            <a:endParaRPr lang="en-US"/>
          </a:p>
          <a:p>
            <a:r>
              <a:rPr lang="en-US"/>
              <a:t>Insert picture by clicking icon </a:t>
            </a:r>
            <a:br>
              <a:rPr lang="en-US"/>
            </a:br>
            <a:r>
              <a:rPr lang="en-US"/>
              <a:t>and be sure the “thank you” text</a:t>
            </a:r>
            <a:br>
              <a:rPr lang="en-US"/>
            </a:br>
            <a:r>
              <a:rPr lang="en-US"/>
              <a:t>is readable over the photo</a:t>
            </a:r>
          </a:p>
        </p:txBody>
      </p:sp>
      <p:sp>
        <p:nvSpPr>
          <p:cNvPr id="11" name="Rectangle 10">
            <a:extLst>
              <a:ext uri="{FF2B5EF4-FFF2-40B4-BE49-F238E27FC236}">
                <a16:creationId xmlns:a16="http://schemas.microsoft.com/office/drawing/2014/main" id="{E191E55B-8B40-F34F-8230-535DA19EA01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2" name="Picture 11">
            <a:extLst>
              <a:ext uri="{FF2B5EF4-FFF2-40B4-BE49-F238E27FC236}">
                <a16:creationId xmlns:a16="http://schemas.microsoft.com/office/drawing/2014/main" id="{2F123E8B-197F-E143-92D5-422D3061A99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2" name="Title 1">
            <a:extLst>
              <a:ext uri="{FF2B5EF4-FFF2-40B4-BE49-F238E27FC236}">
                <a16:creationId xmlns:a16="http://schemas.microsoft.com/office/drawing/2014/main" id="{DF2A522B-D1DF-48B7-B4D8-401566177DD2}"/>
              </a:ext>
            </a:extLst>
          </p:cNvPr>
          <p:cNvSpPr>
            <a:spLocks noGrp="1"/>
          </p:cNvSpPr>
          <p:nvPr>
            <p:ph type="title" hasCustomPrompt="1"/>
          </p:nvPr>
        </p:nvSpPr>
        <p:spPr>
          <a:xfrm rot="5400000">
            <a:off x="2133597" y="3276600"/>
            <a:ext cx="8229600" cy="1676400"/>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Learn more</a:t>
            </a:r>
          </a:p>
        </p:txBody>
      </p:sp>
      <p:sp>
        <p:nvSpPr>
          <p:cNvPr id="13" name="Content Placeholder 2">
            <a:extLst>
              <a:ext uri="{FF2B5EF4-FFF2-40B4-BE49-F238E27FC236}">
                <a16:creationId xmlns:a16="http://schemas.microsoft.com/office/drawing/2014/main" id="{4674B291-8D32-A44C-AC60-294C3A14999C}"/>
              </a:ext>
            </a:extLst>
          </p:cNvPr>
          <p:cNvSpPr txBox="1">
            <a:spLocks/>
          </p:cNvSpPr>
          <p:nvPr userDrawn="1"/>
        </p:nvSpPr>
        <p:spPr>
          <a:xfrm>
            <a:off x="7950749" y="3161654"/>
            <a:ext cx="5821521" cy="1749393"/>
          </a:xfrm>
          <a:prstGeom prst="rect">
            <a:avLst/>
          </a:prstGeom>
        </p:spPr>
        <p:txBody>
          <a:bodyPr lIns="0" tIns="0" rIns="0" bIns="0"/>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Bef>
                <a:spcPts val="0"/>
              </a:spcBef>
              <a:spcAft>
                <a:spcPts val="500"/>
              </a:spcAft>
              <a:buFont typeface="Arial" panose="020B0604020202020204" pitchFamily="34" charset="0"/>
              <a:buNone/>
            </a:pPr>
            <a:r>
              <a:rPr lang="en-US" sz="1800" b="1">
                <a:solidFill>
                  <a:srgbClr val="005DAA"/>
                </a:solidFill>
                <a:latin typeface="Arial" panose="020B0604020202020204" pitchFamily="34" charset="0"/>
                <a:cs typeface="Arial" panose="020B0604020202020204" pitchFamily="34" charset="0"/>
              </a:rPr>
              <a:t>Find out more at metrocouncil.org.</a:t>
            </a:r>
          </a:p>
        </p:txBody>
      </p:sp>
    </p:spTree>
    <p:extLst>
      <p:ext uri="{BB962C8B-B14F-4D97-AF65-F5344CB8AC3E}">
        <p14:creationId xmlns:p14="http://schemas.microsoft.com/office/powerpoint/2010/main" val="3700271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hared vis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38686D-FAB7-4A43-8A45-FCFD2EC70C58}"/>
              </a:ext>
              <a:ext uri="{C183D7F6-B498-43B3-948B-1728B52AA6E4}">
                <adec:decorative xmlns:adec="http://schemas.microsoft.com/office/drawing/2017/decorative" val="1"/>
              </a:ext>
            </a:extLst>
          </p:cNvPr>
          <p:cNvSpPr/>
          <p:nvPr userDrawn="1"/>
        </p:nvSpPr>
        <p:spPr>
          <a:xfrm>
            <a:off x="0" y="0"/>
            <a:ext cx="14630400" cy="27432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460052-38C0-6044-8DA4-BE082DB10ACF}"/>
              </a:ext>
            </a:extLst>
          </p:cNvPr>
          <p:cNvSpPr/>
          <p:nvPr userDrawn="1"/>
        </p:nvSpPr>
        <p:spPr>
          <a:xfrm>
            <a:off x="1095237" y="1948091"/>
            <a:ext cx="12895627"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Making a strong system possible through planning, coordination, and operations</a:t>
            </a:r>
          </a:p>
        </p:txBody>
      </p:sp>
      <p:sp>
        <p:nvSpPr>
          <p:cNvPr id="9" name="TextBox 8">
            <a:extLst>
              <a:ext uri="{FF2B5EF4-FFF2-40B4-BE49-F238E27FC236}">
                <a16:creationId xmlns:a16="http://schemas.microsoft.com/office/drawing/2014/main" id="{AC6B341C-6088-2441-84A6-75D26143ECF1}"/>
              </a:ext>
            </a:extLst>
          </p:cNvPr>
          <p:cNvSpPr txBox="1"/>
          <p:nvPr userDrawn="1"/>
        </p:nvSpPr>
        <p:spPr>
          <a:xfrm>
            <a:off x="1048872" y="850511"/>
            <a:ext cx="9600078" cy="697948"/>
          </a:xfrm>
          <a:prstGeom prst="rect">
            <a:avLst/>
          </a:prstGeom>
          <a:noFill/>
        </p:spPr>
        <p:txBody>
          <a:bodyPr wrap="square" lIns="0" tIns="0" rIns="0" bIns="0" rtlCol="0">
            <a:spAutoFit/>
          </a:bodyPr>
          <a:lstStyle/>
          <a:p>
            <a:pPr>
              <a:lnSpc>
                <a:spcPts val="5760"/>
              </a:lnSpc>
              <a:spcAft>
                <a:spcPts val="600"/>
              </a:spcAft>
            </a:pPr>
            <a:r>
              <a:rPr lang="en-US" sz="4800" b="1">
                <a:solidFill>
                  <a:schemeClr val="bg1"/>
                </a:solidFill>
                <a:latin typeface="Arial" panose="020B0604020202020204" pitchFamily="34" charset="0"/>
                <a:cs typeface="Arial" panose="020B0604020202020204" pitchFamily="34" charset="0"/>
              </a:rPr>
              <a:t>Partnering on a shared vision</a:t>
            </a:r>
          </a:p>
        </p:txBody>
      </p:sp>
      <p:sp>
        <p:nvSpPr>
          <p:cNvPr id="10" name="TextBox 9">
            <a:extLst>
              <a:ext uri="{FF2B5EF4-FFF2-40B4-BE49-F238E27FC236}">
                <a16:creationId xmlns:a16="http://schemas.microsoft.com/office/drawing/2014/main" id="{13501C1B-288B-9948-9E6A-7F463E6FBD39}"/>
              </a:ext>
            </a:extLst>
          </p:cNvPr>
          <p:cNvSpPr txBox="1"/>
          <p:nvPr userDrawn="1"/>
        </p:nvSpPr>
        <p:spPr>
          <a:xfrm>
            <a:off x="10270674" y="5611590"/>
            <a:ext cx="3510643" cy="871970"/>
          </a:xfrm>
          <a:prstGeom prst="rect">
            <a:avLst/>
          </a:prstGeom>
          <a:noFill/>
        </p:spPr>
        <p:txBody>
          <a:bodyPr wrap="square" rtlCol="0">
            <a:spAutoFit/>
          </a:bodyPr>
          <a:lstStyle/>
          <a:p>
            <a:pPr fontAlgn="base">
              <a:lnSpc>
                <a:spcPct val="150000"/>
              </a:lnSpc>
            </a:pPr>
            <a:r>
              <a:rPr lang="en-US">
                <a:latin typeface="Arial" panose="020B0604020202020204" pitchFamily="34" charset="0"/>
                <a:cs typeface="Arial" panose="020B0604020202020204" pitchFamily="34" charset="0"/>
              </a:rPr>
              <a:t>Connecting people to places and keeping the economy moving</a:t>
            </a:r>
          </a:p>
        </p:txBody>
      </p:sp>
      <p:sp>
        <p:nvSpPr>
          <p:cNvPr id="11" name="TextBox 10">
            <a:extLst>
              <a:ext uri="{FF2B5EF4-FFF2-40B4-BE49-F238E27FC236}">
                <a16:creationId xmlns:a16="http://schemas.microsoft.com/office/drawing/2014/main" id="{BFBBDE5C-5F23-7F43-80D1-20ECC9F13C0A}"/>
              </a:ext>
            </a:extLst>
          </p:cNvPr>
          <p:cNvSpPr txBox="1"/>
          <p:nvPr userDrawn="1"/>
        </p:nvSpPr>
        <p:spPr>
          <a:xfrm>
            <a:off x="10259787" y="4669974"/>
            <a:ext cx="3864427" cy="913070"/>
          </a:xfrm>
          <a:prstGeom prst="rect">
            <a:avLst/>
          </a:prstGeom>
          <a:noFill/>
        </p:spPr>
        <p:txBody>
          <a:bodyPr wrap="square" rtlCol="0">
            <a:spAutoFit/>
          </a:bodyPr>
          <a:lstStyle/>
          <a:p>
            <a:pPr fontAlgn="base">
              <a:lnSpc>
                <a:spcPts val="3200"/>
              </a:lnSpc>
            </a:pPr>
            <a:r>
              <a:rPr lang="en-US" sz="2800" b="1">
                <a:solidFill>
                  <a:srgbClr val="ED1B2E"/>
                </a:solidFill>
                <a:latin typeface="Arial" panose="020B0604020202020204" pitchFamily="34" charset="0"/>
                <a:cs typeface="Arial" panose="020B0604020202020204" pitchFamily="34" charset="0"/>
              </a:rPr>
              <a:t>Transportation services</a:t>
            </a:r>
          </a:p>
        </p:txBody>
      </p:sp>
      <p:sp>
        <p:nvSpPr>
          <p:cNvPr id="12" name="TextBox 11">
            <a:extLst>
              <a:ext uri="{FF2B5EF4-FFF2-40B4-BE49-F238E27FC236}">
                <a16:creationId xmlns:a16="http://schemas.microsoft.com/office/drawing/2014/main" id="{0A0729E0-DFF7-5943-B119-10378A1CDD01}"/>
              </a:ext>
            </a:extLst>
          </p:cNvPr>
          <p:cNvSpPr txBox="1"/>
          <p:nvPr userDrawn="1"/>
        </p:nvSpPr>
        <p:spPr>
          <a:xfrm>
            <a:off x="5535383" y="5622474"/>
            <a:ext cx="3458988" cy="1287468"/>
          </a:xfrm>
          <a:prstGeom prst="rect">
            <a:avLst/>
          </a:prstGeom>
          <a:noFill/>
        </p:spPr>
        <p:txBody>
          <a:bodyPr wrap="square" rtlCol="0">
            <a:spAutoFit/>
          </a:bodyPr>
          <a:lstStyle/>
          <a:p>
            <a:pPr fontAlgn="base">
              <a:lnSpc>
                <a:spcPct val="150000"/>
              </a:lnSpc>
            </a:pPr>
            <a:r>
              <a:rPr lang="en-US">
                <a:latin typeface="Arial" panose="020B0604020202020204" pitchFamily="34" charset="0"/>
                <a:cs typeface="Arial" panose="020B0604020202020204" pitchFamily="34" charset="0"/>
              </a:rPr>
              <a:t>Protecting public waterways and parklands to sustain our environment</a:t>
            </a:r>
          </a:p>
        </p:txBody>
      </p:sp>
      <p:sp>
        <p:nvSpPr>
          <p:cNvPr id="13" name="TextBox 12">
            <a:extLst>
              <a:ext uri="{FF2B5EF4-FFF2-40B4-BE49-F238E27FC236}">
                <a16:creationId xmlns:a16="http://schemas.microsoft.com/office/drawing/2014/main" id="{1659B0BB-1283-9545-B3EC-D0031EC4D8A8}"/>
              </a:ext>
            </a:extLst>
          </p:cNvPr>
          <p:cNvSpPr txBox="1"/>
          <p:nvPr userDrawn="1"/>
        </p:nvSpPr>
        <p:spPr>
          <a:xfrm>
            <a:off x="5524497" y="4680859"/>
            <a:ext cx="2890157" cy="913070"/>
          </a:xfrm>
          <a:prstGeom prst="rect">
            <a:avLst/>
          </a:prstGeom>
          <a:noFill/>
        </p:spPr>
        <p:txBody>
          <a:bodyPr wrap="square" rtlCol="0">
            <a:spAutoFit/>
          </a:bodyPr>
          <a:lstStyle/>
          <a:p>
            <a:pPr fontAlgn="base">
              <a:lnSpc>
                <a:spcPts val="3200"/>
              </a:lnSpc>
            </a:pPr>
            <a:r>
              <a:rPr lang="en-US" sz="2800" b="1">
                <a:solidFill>
                  <a:srgbClr val="009AC7"/>
                </a:solidFill>
                <a:latin typeface="Arial" panose="020B0604020202020204" pitchFamily="34" charset="0"/>
                <a:cs typeface="Arial" panose="020B0604020202020204" pitchFamily="34" charset="0"/>
              </a:rPr>
              <a:t>Environmental protection</a:t>
            </a:r>
          </a:p>
        </p:txBody>
      </p:sp>
      <p:sp>
        <p:nvSpPr>
          <p:cNvPr id="14" name="TextBox 13">
            <a:extLst>
              <a:ext uri="{FF2B5EF4-FFF2-40B4-BE49-F238E27FC236}">
                <a16:creationId xmlns:a16="http://schemas.microsoft.com/office/drawing/2014/main" id="{0EB76E8C-5CA3-2841-8FED-25E60DD73266}"/>
              </a:ext>
            </a:extLst>
          </p:cNvPr>
          <p:cNvSpPr txBox="1"/>
          <p:nvPr userDrawn="1"/>
        </p:nvSpPr>
        <p:spPr>
          <a:xfrm>
            <a:off x="996041" y="5633361"/>
            <a:ext cx="3282045" cy="1287468"/>
          </a:xfrm>
          <a:prstGeom prst="rect">
            <a:avLst/>
          </a:prstGeom>
          <a:noFill/>
        </p:spPr>
        <p:txBody>
          <a:bodyPr wrap="square" rtlCol="0">
            <a:spAutoFit/>
          </a:bodyPr>
          <a:lstStyle/>
          <a:p>
            <a:pPr fontAlgn="base">
              <a:lnSpc>
                <a:spcPct val="150000"/>
              </a:lnSpc>
            </a:pPr>
            <a:r>
              <a:rPr lang="en-US">
                <a:latin typeface="Arial" panose="020B0604020202020204" pitchFamily="34" charset="0"/>
                <a:cs typeface="Arial" panose="020B0604020202020204" pitchFamily="34" charset="0"/>
              </a:rPr>
              <a:t>Supporting cities and townships for the prosperity</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of the region</a:t>
            </a:r>
          </a:p>
        </p:txBody>
      </p:sp>
      <p:sp>
        <p:nvSpPr>
          <p:cNvPr id="15" name="TextBox 14">
            <a:extLst>
              <a:ext uri="{FF2B5EF4-FFF2-40B4-BE49-F238E27FC236}">
                <a16:creationId xmlns:a16="http://schemas.microsoft.com/office/drawing/2014/main" id="{E81F539E-C28D-EC40-BEF2-FD2E80E91AD9}"/>
              </a:ext>
            </a:extLst>
          </p:cNvPr>
          <p:cNvSpPr txBox="1"/>
          <p:nvPr userDrawn="1"/>
        </p:nvSpPr>
        <p:spPr>
          <a:xfrm>
            <a:off x="971708" y="4691745"/>
            <a:ext cx="2890157" cy="913070"/>
          </a:xfrm>
          <a:prstGeom prst="rect">
            <a:avLst/>
          </a:prstGeom>
          <a:noFill/>
        </p:spPr>
        <p:txBody>
          <a:bodyPr wrap="square" rtlCol="0">
            <a:spAutoFit/>
          </a:bodyPr>
          <a:lstStyle/>
          <a:p>
            <a:pPr fontAlgn="base">
              <a:lnSpc>
                <a:spcPts val="3200"/>
              </a:lnSpc>
            </a:pPr>
            <a:r>
              <a:rPr lang="en-US" sz="2800" b="1">
                <a:solidFill>
                  <a:srgbClr val="78A22F"/>
                </a:solidFill>
                <a:latin typeface="Arial" panose="020B0604020202020204" pitchFamily="34" charset="0"/>
                <a:cs typeface="Arial" panose="020B0604020202020204" pitchFamily="34" charset="0"/>
              </a:rPr>
              <a:t>Long-range </a:t>
            </a:r>
            <a:br>
              <a:rPr lang="en-US" sz="2800" b="1">
                <a:solidFill>
                  <a:srgbClr val="78A22F"/>
                </a:solidFill>
                <a:latin typeface="Arial" panose="020B0604020202020204" pitchFamily="34" charset="0"/>
                <a:cs typeface="Arial" panose="020B0604020202020204" pitchFamily="34" charset="0"/>
              </a:rPr>
            </a:br>
            <a:r>
              <a:rPr lang="en-US" sz="2800" b="1">
                <a:solidFill>
                  <a:srgbClr val="78A22F"/>
                </a:solidFill>
                <a:latin typeface="Arial" panose="020B0604020202020204" pitchFamily="34" charset="0"/>
                <a:cs typeface="Arial" panose="020B0604020202020204" pitchFamily="34" charset="0"/>
              </a:rPr>
              <a:t>planning</a:t>
            </a:r>
          </a:p>
        </p:txBody>
      </p:sp>
      <p:pic>
        <p:nvPicPr>
          <p:cNvPr id="16" name="Picture 15" descr="Icon graphic of green circle with house, representing Long-range planning">
            <a:extLst>
              <a:ext uri="{FF2B5EF4-FFF2-40B4-BE49-F238E27FC236}">
                <a16:creationId xmlns:a16="http://schemas.microsoft.com/office/drawing/2014/main" id="{9A43306C-9079-AA42-AD22-CF9A4FF090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767"/>
          <a:stretch/>
        </p:blipFill>
        <p:spPr>
          <a:xfrm>
            <a:off x="1274165" y="3039847"/>
            <a:ext cx="1573967" cy="1562133"/>
          </a:xfrm>
          <a:prstGeom prst="rect">
            <a:avLst/>
          </a:prstGeom>
        </p:spPr>
      </p:pic>
      <p:pic>
        <p:nvPicPr>
          <p:cNvPr id="17" name="Picture 16" descr="Icon graphic of red circle with bus, representing Transportaion services">
            <a:extLst>
              <a:ext uri="{FF2B5EF4-FFF2-40B4-BE49-F238E27FC236}">
                <a16:creationId xmlns:a16="http://schemas.microsoft.com/office/drawing/2014/main" id="{9A1213E8-B749-E94B-9513-3419B55154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780427" y="3057335"/>
            <a:ext cx="1573967" cy="1562133"/>
          </a:xfrm>
          <a:prstGeom prst="rect">
            <a:avLst/>
          </a:prstGeom>
        </p:spPr>
      </p:pic>
      <p:pic>
        <p:nvPicPr>
          <p:cNvPr id="18" name="Picture 17" descr="Icon graphic of blue circle with tree, representing Environmental protection">
            <a:extLst>
              <a:ext uri="{FF2B5EF4-FFF2-40B4-BE49-F238E27FC236}">
                <a16:creationId xmlns:a16="http://schemas.microsoft.com/office/drawing/2014/main" id="{F92570DC-09A6-3947-A5B0-CC1CCD7662E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57"/>
          <a:stretch/>
        </p:blipFill>
        <p:spPr>
          <a:xfrm>
            <a:off x="5851624" y="3059833"/>
            <a:ext cx="1573967" cy="1562133"/>
          </a:xfrm>
          <a:prstGeom prst="rect">
            <a:avLst/>
          </a:prstGeom>
        </p:spPr>
      </p:pic>
      <p:sp>
        <p:nvSpPr>
          <p:cNvPr id="19" name="TextBox 18">
            <a:extLst>
              <a:ext uri="{FF2B5EF4-FFF2-40B4-BE49-F238E27FC236}">
                <a16:creationId xmlns:a16="http://schemas.microsoft.com/office/drawing/2014/main" id="{76C5DD9D-50FE-CF48-8427-A65614A9C51B}"/>
              </a:ext>
            </a:extLst>
          </p:cNvPr>
          <p:cNvSpPr txBox="1"/>
          <p:nvPr userDrawn="1"/>
        </p:nvSpPr>
        <p:spPr>
          <a:xfrm>
            <a:off x="13816004" y="7536900"/>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EB175FF2-B44E-0C4E-823C-D381326A0336}"/>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1" name="TextBox 20">
            <a:extLst>
              <a:ext uri="{FF2B5EF4-FFF2-40B4-BE49-F238E27FC236}">
                <a16:creationId xmlns:a16="http://schemas.microsoft.com/office/drawing/2014/main" id="{BE907DD2-9E42-EF48-AC37-36FAC62E09D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4331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3.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7.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Title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303597956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3" r:id="rId3"/>
    <p:sldLayoutId id="2147483710" r:id="rId4"/>
    <p:sldLayoutId id="2147483786" r:id="rId5"/>
    <p:sldLayoutId id="2147483711" r:id="rId6"/>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Basic Information</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638472950"/>
      </p:ext>
    </p:extLst>
  </p:cSld>
  <p:clrMap bg1="lt1" tx1="dk1" bg2="lt2" tx2="dk2" accent1="accent1" accent2="accent2" accent3="accent3" accent4="accent4" accent5="accent5" accent6="accent6" hlink="hlink" folHlink="folHlink"/>
  <p:sldLayoutIdLst>
    <p:sldLayoutId id="2147483908" r:id="rId1"/>
    <p:sldLayoutId id="2147483820" r:id="rId2"/>
    <p:sldLayoutId id="2147483821" r:id="rId3"/>
    <p:sldLayoutId id="2147483822" r:id="rId4"/>
    <p:sldLayoutId id="2147484184" r:id="rId5"/>
    <p:sldLayoutId id="2147484185" r:id="rId6"/>
    <p:sldLayoutId id="2147484186" r:id="rId7"/>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err="1"/>
              <a:t>Metc</a:t>
            </a:r>
            <a:r>
              <a:rPr lang="en-US"/>
              <a:t>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2174233838"/>
      </p:ext>
    </p:extLst>
  </p:cSld>
  <p:clrMap bg1="lt1" tx1="dk1" bg2="lt2" tx2="dk2" accent1="accent1" accent2="accent2" accent3="accent3" accent4="accent4" accent5="accent5" accent6="accent6" hlink="hlink" folHlink="folHlink"/>
  <p:sldLayoutIdLst>
    <p:sldLayoutId id="2147484182" r:id="rId1"/>
    <p:sldLayoutId id="2147484166" r:id="rId2"/>
    <p:sldLayoutId id="2147484167" r:id="rId3"/>
    <p:sldLayoutId id="2147484168" r:id="rId4"/>
    <p:sldLayoutId id="2147484169" r:id="rId5"/>
    <p:sldLayoutId id="2147484170" r:id="rId6"/>
    <p:sldLayoutId id="2147484188" r:id="rId7"/>
    <p:sldLayoutId id="2147484172" r:id="rId8"/>
    <p:sldLayoutId id="2147484173" r:id="rId9"/>
    <p:sldLayoutId id="2147484174" r:id="rId10"/>
    <p:sldLayoutId id="2147484175" r:id="rId11"/>
    <p:sldLayoutId id="2147484176" r:id="rId12"/>
    <p:sldLayoutId id="2147484177" r:id="rId13"/>
    <p:sldLayoutId id="2147484178" r:id="rId14"/>
    <p:sldLayoutId id="2147484189" r:id="rId15"/>
    <p:sldLayoutId id="2147484179" r:id="rId16"/>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CD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1335031236"/>
      </p:ext>
    </p:extLst>
  </p:cSld>
  <p:clrMap bg1="lt1" tx1="dk1" bg2="lt2" tx2="dk2" accent1="accent1" accent2="accent2" accent3="accent3" accent4="accent4" accent5="accent5" accent6="accent6" hlink="hlink" folHlink="folHlink"/>
  <p:sldLayoutIdLst>
    <p:sldLayoutId id="2147483723" r:id="rId1"/>
    <p:sldLayoutId id="2147483800" r:id="rId2"/>
    <p:sldLayoutId id="2147483753" r:id="rId3"/>
    <p:sldLayoutId id="2147483846" r:id="rId4"/>
    <p:sldLayoutId id="2147483757" r:id="rId5"/>
    <p:sldLayoutId id="2147483802" r:id="rId6"/>
    <p:sldLayoutId id="2147483761" r:id="rId7"/>
    <p:sldLayoutId id="2147483803" r:id="rId8"/>
    <p:sldLayoutId id="2147483765" r:id="rId9"/>
    <p:sldLayoutId id="2147483804" r:id="rId10"/>
    <p:sldLayoutId id="2147483773" r:id="rId11"/>
    <p:sldLayoutId id="2147483774" r:id="rId12"/>
    <p:sldLayoutId id="2147483775" r:id="rId13"/>
    <p:sldLayoutId id="2147483776" r:id="rId14"/>
    <p:sldLayoutId id="2147484190" r:id="rId15"/>
    <p:sldLayoutId id="2147484152" r:id="rId16"/>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ES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3374680766"/>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54" r:id="rId11"/>
    <p:sldLayoutId id="2147484148" r:id="rId12"/>
    <p:sldLayoutId id="2147484149" r:id="rId13"/>
    <p:sldLayoutId id="2147484150" r:id="rId14"/>
    <p:sldLayoutId id="2147484191" r:id="rId15"/>
    <p:sldLayoutId id="2147484151" r:id="rId16"/>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MTS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2282448989"/>
      </p:ext>
    </p:extLst>
  </p:cSld>
  <p:clrMap bg1="lt1" tx1="dk1" bg2="lt2" tx2="dk2" accent1="accent1" accent2="accent2" accent3="accent3" accent4="accent4" accent5="accent5" accent6="accent6" hlink="hlink" folHlink="folHlink"/>
  <p:sldLayoutIdLst>
    <p:sldLayoutId id="2147483720"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 id="2147484155" r:id="rId14"/>
    <p:sldLayoutId id="2147484192" r:id="rId15"/>
    <p:sldLayoutId id="2147484153" r:id="rId16"/>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Thank You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2743237829"/>
      </p:ext>
    </p:extLst>
  </p:cSld>
  <p:clrMap bg1="lt1" tx1="dk1" bg2="lt2" tx2="dk2" accent1="accent1" accent2="accent2" accent3="accent3" accent4="accent4" accent5="accent5" accent6="accent6" hlink="hlink" folHlink="folHlink"/>
  <p:sldLayoutIdLst>
    <p:sldLayoutId id="2147483706" r:id="rId1"/>
    <p:sldLayoutId id="2147483705" r:id="rId2"/>
    <p:sldLayoutId id="2147483704" r:id="rId3"/>
    <p:sldLayoutId id="2147483843" r:id="rId4"/>
    <p:sldLayoutId id="2147483844" r:id="rId5"/>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76.jpeg"/></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hyperlink" Target="https://www.flickr.com/photos/gcziko/338343810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microsoft.com/office/2018/10/relationships/comments" Target="../comments/modernComment_112_D21E3899.xml"/><Relationship Id="rId1" Type="http://schemas.openxmlformats.org/officeDocument/2006/relationships/slideLayout" Target="../slideLayouts/slideLayout23.xml"/><Relationship Id="rId4" Type="http://schemas.openxmlformats.org/officeDocument/2006/relationships/image" Target="../media/image82.jpeg"/></Relationships>
</file>

<file path=ppt/slides/_rels/slide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86.pn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57.png"/><Relationship Id="rId2" Type="http://schemas.microsoft.com/office/2018/10/relationships/comments" Target="../comments/modernComment_10A_554E0ACA.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70.jpeg"/><Relationship Id="rId4" Type="http://schemas.openxmlformats.org/officeDocument/2006/relationships/image" Target="../media/image69.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236C7A-AED3-444F-24EE-C483F0DAD229}"/>
              </a:ext>
            </a:extLst>
          </p:cNvPr>
          <p:cNvSpPr>
            <a:spLocks noGrp="1"/>
          </p:cNvSpPr>
          <p:nvPr>
            <p:ph type="title"/>
          </p:nvPr>
        </p:nvSpPr>
        <p:spPr>
          <a:xfrm>
            <a:off x="849468" y="3638216"/>
            <a:ext cx="7772765" cy="2220072"/>
          </a:xfrm>
        </p:spPr>
        <p:txBody>
          <a:bodyPr/>
          <a:lstStyle/>
          <a:p>
            <a:r>
              <a:rPr lang="en-US" sz="4000" dirty="0"/>
              <a:t>Impacts of High-Volume Water Users on Regional Water Planning </a:t>
            </a:r>
          </a:p>
        </p:txBody>
      </p:sp>
      <p:sp>
        <p:nvSpPr>
          <p:cNvPr id="2" name="Text Placeholder 1">
            <a:extLst>
              <a:ext uri="{FF2B5EF4-FFF2-40B4-BE49-F238E27FC236}">
                <a16:creationId xmlns:a16="http://schemas.microsoft.com/office/drawing/2014/main" id="{42258C4F-1B78-EC1B-DDFA-3389C348E3ED}"/>
              </a:ext>
            </a:extLst>
          </p:cNvPr>
          <p:cNvSpPr>
            <a:spLocks noGrp="1"/>
          </p:cNvSpPr>
          <p:nvPr>
            <p:ph type="body" sz="quarter" idx="12"/>
          </p:nvPr>
        </p:nvSpPr>
        <p:spPr>
          <a:xfrm>
            <a:off x="964835" y="6396796"/>
            <a:ext cx="7321207" cy="381446"/>
          </a:xfrm>
        </p:spPr>
        <p:txBody>
          <a:bodyPr vert="horz" lIns="91440" tIns="45720" rIns="91440" bIns="45720" rtlCol="0" anchor="t">
            <a:noAutofit/>
          </a:bodyPr>
          <a:lstStyle/>
          <a:p>
            <a:r>
              <a:rPr lang="en-US" dirty="0">
                <a:latin typeface="Arial"/>
                <a:cs typeface="Arial"/>
              </a:rPr>
              <a:t>Jen Kostrzewski</a:t>
            </a:r>
            <a:r>
              <a:rPr lang="en-US" b="0" dirty="0">
                <a:latin typeface="Arial"/>
                <a:cs typeface="Arial"/>
              </a:rPr>
              <a:t>, Assistant Manager, Water Resources Policy and Planning, Environmental Services</a:t>
            </a:r>
          </a:p>
        </p:txBody>
      </p:sp>
      <p:sp>
        <p:nvSpPr>
          <p:cNvPr id="3" name="Text Placeholder 2">
            <a:extLst>
              <a:ext uri="{FF2B5EF4-FFF2-40B4-BE49-F238E27FC236}">
                <a16:creationId xmlns:a16="http://schemas.microsoft.com/office/drawing/2014/main" id="{16312E7E-1337-DB77-4431-F1B10444EE85}"/>
              </a:ext>
            </a:extLst>
          </p:cNvPr>
          <p:cNvSpPr>
            <a:spLocks noGrp="1"/>
          </p:cNvSpPr>
          <p:nvPr>
            <p:ph type="body" sz="quarter" idx="13"/>
          </p:nvPr>
        </p:nvSpPr>
        <p:spPr>
          <a:xfrm>
            <a:off x="849468" y="7475984"/>
            <a:ext cx="5053192" cy="381446"/>
          </a:xfrm>
        </p:spPr>
        <p:txBody>
          <a:bodyPr/>
          <a:lstStyle/>
          <a:p>
            <a:r>
              <a:rPr lang="en-US" dirty="0"/>
              <a:t>Environmental Quality Board</a:t>
            </a:r>
          </a:p>
          <a:p>
            <a:r>
              <a:rPr lang="en-US" dirty="0"/>
              <a:t> November 19, 2025</a:t>
            </a:r>
          </a:p>
        </p:txBody>
      </p:sp>
      <p:pic>
        <p:nvPicPr>
          <p:cNvPr id="7" name="Picture Placeholder 6">
            <a:extLst>
              <a:ext uri="{FF2B5EF4-FFF2-40B4-BE49-F238E27FC236}">
                <a16:creationId xmlns:a16="http://schemas.microsoft.com/office/drawing/2014/main" id="{8DD8BE4F-71D3-7B0B-DEC8-3F0811F7642D}"/>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b="-5"/>
          <a:stretch>
            <a:fillRect/>
          </a:stretch>
        </p:blipFill>
        <p:spPr>
          <a:xfrm>
            <a:off x="9440198" y="434"/>
            <a:ext cx="5190202" cy="8229166"/>
          </a:xfrm>
        </p:spPr>
      </p:pic>
    </p:spTree>
    <p:extLst>
      <p:ext uri="{BB962C8B-B14F-4D97-AF65-F5344CB8AC3E}">
        <p14:creationId xmlns:p14="http://schemas.microsoft.com/office/powerpoint/2010/main" val="3441080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68A80-5C4F-0CBB-CDDB-793AE110C1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F5FF6C-0310-7376-A0F7-63B6900CA9C2}"/>
              </a:ext>
            </a:extLst>
          </p:cNvPr>
          <p:cNvSpPr>
            <a:spLocks noGrp="1"/>
          </p:cNvSpPr>
          <p:nvPr>
            <p:ph type="title"/>
          </p:nvPr>
        </p:nvSpPr>
        <p:spPr/>
        <p:txBody>
          <a:bodyPr/>
          <a:lstStyle/>
          <a:p>
            <a:r>
              <a:rPr lang="en-US"/>
              <a:t>Water supply allocation</a:t>
            </a:r>
          </a:p>
        </p:txBody>
      </p:sp>
      <p:sp>
        <p:nvSpPr>
          <p:cNvPr id="3" name="Text Placeholder 2">
            <a:extLst>
              <a:ext uri="{FF2B5EF4-FFF2-40B4-BE49-F238E27FC236}">
                <a16:creationId xmlns:a16="http://schemas.microsoft.com/office/drawing/2014/main" id="{EFA0E302-59BA-55F4-3294-B03441A3A1EE}"/>
              </a:ext>
            </a:extLst>
          </p:cNvPr>
          <p:cNvSpPr>
            <a:spLocks noGrp="1"/>
          </p:cNvSpPr>
          <p:nvPr>
            <p:ph type="body" sz="quarter" idx="11"/>
          </p:nvPr>
        </p:nvSpPr>
        <p:spPr/>
        <p:txBody>
          <a:bodyPr/>
          <a:lstStyle/>
          <a:p>
            <a:r>
              <a:rPr lang="en-US"/>
              <a:t>Industry obtains a water supply allocation permit</a:t>
            </a:r>
          </a:p>
        </p:txBody>
      </p:sp>
      <p:sp>
        <p:nvSpPr>
          <p:cNvPr id="4" name="Text Placeholder 3">
            <a:extLst>
              <a:ext uri="{FF2B5EF4-FFF2-40B4-BE49-F238E27FC236}">
                <a16:creationId xmlns:a16="http://schemas.microsoft.com/office/drawing/2014/main" id="{68033EF9-F889-33BF-8500-2E02C30EF501}"/>
              </a:ext>
            </a:extLst>
          </p:cNvPr>
          <p:cNvSpPr>
            <a:spLocks noGrp="1"/>
          </p:cNvSpPr>
          <p:nvPr>
            <p:ph type="body" sz="quarter" idx="12"/>
          </p:nvPr>
        </p:nvSpPr>
        <p:spPr>
          <a:xfrm>
            <a:off x="3700109" y="2790113"/>
            <a:ext cx="9076090" cy="2086687"/>
          </a:xfrm>
        </p:spPr>
        <p:txBody>
          <a:bodyPr/>
          <a:lstStyle/>
          <a:p>
            <a:pPr algn="l">
              <a:spcAft>
                <a:spcPts val="825"/>
              </a:spcAft>
            </a:pPr>
            <a:r>
              <a:rPr lang="en-US" b="0" i="0">
                <a:solidFill>
                  <a:srgbClr val="333333"/>
                </a:solidFill>
                <a:effectLst/>
                <a:latin typeface="+mn-lt"/>
              </a:rPr>
              <a:t>If the industry applies for its own allocation permit, it must work with the DNR. The Water Appropriation Permit Program exists to balance competing management objectives that include both development and protection of Minnesota's water resources.</a:t>
            </a:r>
          </a:p>
          <a:p>
            <a:r>
              <a:rPr lang="en-US" b="0" i="0">
                <a:solidFill>
                  <a:srgbClr val="333333"/>
                </a:solidFill>
                <a:effectLst/>
                <a:latin typeface="+mn-lt"/>
              </a:rPr>
              <a:t>A water use permit from the DNR is required for all users withdrawing more than 10,000 gallons of water per day or 1 million gallons per year.</a:t>
            </a:r>
            <a:endParaRPr lang="en-US">
              <a:latin typeface="+mn-lt"/>
            </a:endParaRPr>
          </a:p>
        </p:txBody>
      </p:sp>
      <p:sp>
        <p:nvSpPr>
          <p:cNvPr id="8" name="Text Placeholder 2">
            <a:extLst>
              <a:ext uri="{FF2B5EF4-FFF2-40B4-BE49-F238E27FC236}">
                <a16:creationId xmlns:a16="http://schemas.microsoft.com/office/drawing/2014/main" id="{D9FE69D0-3003-80A0-2D38-45CA8B34B9BC}"/>
              </a:ext>
            </a:extLst>
          </p:cNvPr>
          <p:cNvSpPr txBox="1">
            <a:spLocks/>
          </p:cNvSpPr>
          <p:nvPr/>
        </p:nvSpPr>
        <p:spPr>
          <a:xfrm>
            <a:off x="3694247" y="4873281"/>
            <a:ext cx="9101490" cy="58578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2800" b="1" i="0" kern="1200">
                <a:solidFill>
                  <a:srgbClr val="005DA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Industry connects to municipal supply system</a:t>
            </a:r>
          </a:p>
        </p:txBody>
      </p:sp>
      <p:sp>
        <p:nvSpPr>
          <p:cNvPr id="9" name="Text Placeholder 3">
            <a:extLst>
              <a:ext uri="{FF2B5EF4-FFF2-40B4-BE49-F238E27FC236}">
                <a16:creationId xmlns:a16="http://schemas.microsoft.com/office/drawing/2014/main" id="{AADDCDA9-1816-9502-070C-D086632E1C67}"/>
              </a:ext>
            </a:extLst>
          </p:cNvPr>
          <p:cNvSpPr txBox="1">
            <a:spLocks/>
          </p:cNvSpPr>
          <p:nvPr/>
        </p:nvSpPr>
        <p:spPr>
          <a:xfrm>
            <a:off x="3731371" y="5556351"/>
            <a:ext cx="9076090" cy="14036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25"/>
              </a:spcAft>
            </a:pPr>
            <a:r>
              <a:rPr lang="en-US" dirty="0">
                <a:solidFill>
                  <a:srgbClr val="333333"/>
                </a:solidFill>
                <a:latin typeface="+mn-lt"/>
              </a:rPr>
              <a:t>The industry could alternatively connect with the municipal water supply system if there’s adequate capacity. This could increase the municipality’s revenue as the high-volume water user would become a new customer.</a:t>
            </a:r>
            <a:endParaRPr lang="en-US" dirty="0">
              <a:latin typeface="+mn-lt"/>
            </a:endParaRPr>
          </a:p>
        </p:txBody>
      </p:sp>
      <p:pic>
        <p:nvPicPr>
          <p:cNvPr id="11" name="Picture Placeholder 10" descr="Copper water pipes and taps">
            <a:extLst>
              <a:ext uri="{FF2B5EF4-FFF2-40B4-BE49-F238E27FC236}">
                <a16:creationId xmlns:a16="http://schemas.microsoft.com/office/drawing/2014/main" id="{A2ADD532-67CF-2540-B5A1-7BCAF793EBEB}"/>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21344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DBA53-7E81-FFC3-99E4-877F966B0A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66102E-77E4-1FA5-633D-55417AB5D9A1}"/>
              </a:ext>
            </a:extLst>
          </p:cNvPr>
          <p:cNvSpPr>
            <a:spLocks noGrp="1"/>
          </p:cNvSpPr>
          <p:nvPr>
            <p:ph type="title"/>
          </p:nvPr>
        </p:nvSpPr>
        <p:spPr>
          <a:xfrm>
            <a:off x="685800" y="357798"/>
            <a:ext cx="12725400" cy="1230153"/>
          </a:xfrm>
        </p:spPr>
        <p:txBody>
          <a:bodyPr/>
          <a:lstStyle/>
          <a:p>
            <a:r>
              <a:rPr lang="en-US"/>
              <a:t>Municipal water appropriation permit</a:t>
            </a:r>
          </a:p>
        </p:txBody>
      </p:sp>
      <p:sp>
        <p:nvSpPr>
          <p:cNvPr id="3" name="Text Placeholder 2">
            <a:extLst>
              <a:ext uri="{FF2B5EF4-FFF2-40B4-BE49-F238E27FC236}">
                <a16:creationId xmlns:a16="http://schemas.microsoft.com/office/drawing/2014/main" id="{4C211D4B-7088-0D69-7CB8-12D5C633424C}"/>
              </a:ext>
            </a:extLst>
          </p:cNvPr>
          <p:cNvSpPr>
            <a:spLocks noGrp="1"/>
          </p:cNvSpPr>
          <p:nvPr>
            <p:ph type="body" sz="quarter" idx="11"/>
          </p:nvPr>
        </p:nvSpPr>
        <p:spPr>
          <a:xfrm>
            <a:off x="5181600" y="2087462"/>
            <a:ext cx="8000999" cy="585788"/>
          </a:xfrm>
        </p:spPr>
        <p:txBody>
          <a:bodyPr/>
          <a:lstStyle/>
          <a:p>
            <a:pPr>
              <a:spcAft>
                <a:spcPts val="825"/>
              </a:spcAft>
            </a:pPr>
            <a:r>
              <a:rPr lang="en-US"/>
              <a:t>Trade-offs </a:t>
            </a:r>
            <a:r>
              <a:rPr lang="en-US" dirty="0"/>
              <a:t>to consider</a:t>
            </a:r>
          </a:p>
        </p:txBody>
      </p:sp>
      <p:sp>
        <p:nvSpPr>
          <p:cNvPr id="4" name="Text Placeholder 3">
            <a:extLst>
              <a:ext uri="{FF2B5EF4-FFF2-40B4-BE49-F238E27FC236}">
                <a16:creationId xmlns:a16="http://schemas.microsoft.com/office/drawing/2014/main" id="{4DC5B29D-A794-672D-1E88-16EC9EC4B8D6}"/>
              </a:ext>
            </a:extLst>
          </p:cNvPr>
          <p:cNvSpPr>
            <a:spLocks noGrp="1"/>
          </p:cNvSpPr>
          <p:nvPr>
            <p:ph type="body" sz="quarter" idx="12"/>
          </p:nvPr>
        </p:nvSpPr>
        <p:spPr>
          <a:xfrm>
            <a:off x="5181599" y="2790113"/>
            <a:ext cx="7594599" cy="715087"/>
          </a:xfrm>
        </p:spPr>
        <p:txBody>
          <a:bodyPr/>
          <a:lstStyle/>
          <a:p>
            <a:r>
              <a:rPr lang="en-US" dirty="0"/>
              <a:t>If the local water supplier connects the </a:t>
            </a:r>
            <a:r>
              <a:rPr lang="en-US" dirty="0">
                <a:solidFill>
                  <a:srgbClr val="333333"/>
                </a:solidFill>
                <a:latin typeface="+mn-lt"/>
              </a:rPr>
              <a:t>high-volume water user</a:t>
            </a:r>
            <a:r>
              <a:rPr lang="en-US" dirty="0"/>
              <a:t> to their system, there are advantages and potential risks.</a:t>
            </a:r>
          </a:p>
        </p:txBody>
      </p:sp>
      <p:sp>
        <p:nvSpPr>
          <p:cNvPr id="16" name="Text Placeholder 2">
            <a:extLst>
              <a:ext uri="{FF2B5EF4-FFF2-40B4-BE49-F238E27FC236}">
                <a16:creationId xmlns:a16="http://schemas.microsoft.com/office/drawing/2014/main" id="{E01331CE-99A4-BD2F-8CC8-1EF156B233EB}"/>
              </a:ext>
            </a:extLst>
          </p:cNvPr>
          <p:cNvSpPr txBox="1">
            <a:spLocks/>
          </p:cNvSpPr>
          <p:nvPr/>
        </p:nvSpPr>
        <p:spPr>
          <a:xfrm>
            <a:off x="5702787" y="3813387"/>
            <a:ext cx="2590801" cy="58578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2800" b="1" i="0" kern="1200">
                <a:solidFill>
                  <a:srgbClr val="005DA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25"/>
              </a:spcAft>
            </a:pPr>
            <a:r>
              <a:rPr lang="en-US">
                <a:solidFill>
                  <a:schemeClr val="accent2"/>
                </a:solidFill>
              </a:rPr>
              <a:t>Advantages</a:t>
            </a:r>
          </a:p>
        </p:txBody>
      </p:sp>
      <p:sp>
        <p:nvSpPr>
          <p:cNvPr id="18" name="TextBox 17">
            <a:extLst>
              <a:ext uri="{FF2B5EF4-FFF2-40B4-BE49-F238E27FC236}">
                <a16:creationId xmlns:a16="http://schemas.microsoft.com/office/drawing/2014/main" id="{9303321A-6D53-A024-8D2F-5A081AD7877D}"/>
              </a:ext>
            </a:extLst>
          </p:cNvPr>
          <p:cNvSpPr txBox="1"/>
          <p:nvPr/>
        </p:nvSpPr>
        <p:spPr>
          <a:xfrm>
            <a:off x="5410200" y="4700016"/>
            <a:ext cx="3469593" cy="2308324"/>
          </a:xfrm>
          <a:prstGeom prst="rect">
            <a:avLst/>
          </a:prstGeom>
          <a:noFill/>
        </p:spPr>
        <p:txBody>
          <a:bodyPr wrap="square" lIns="91440" tIns="45720" rIns="91440" bIns="45720" rtlCol="0" anchor="t">
            <a:spAutoFit/>
          </a:bodyPr>
          <a:lstStyle/>
          <a:p>
            <a:pPr marL="285750" indent="-285750">
              <a:buFont typeface="Arial"/>
              <a:buChar char="•"/>
            </a:pPr>
            <a:r>
              <a:rPr lang="en-US"/>
              <a:t>Additional revenue source</a:t>
            </a:r>
          </a:p>
          <a:p>
            <a:pPr marL="285750" indent="-285750">
              <a:buFont typeface="Arial"/>
              <a:buChar char="•"/>
            </a:pPr>
            <a:r>
              <a:rPr lang="en-US">
                <a:cs typeface="Arial"/>
              </a:rPr>
              <a:t>Greater financial stability</a:t>
            </a:r>
          </a:p>
          <a:p>
            <a:pPr marL="285750" indent="-285750">
              <a:buFont typeface="Arial"/>
              <a:buChar char="•"/>
            </a:pPr>
            <a:r>
              <a:rPr lang="en-US">
                <a:cs typeface="Arial"/>
              </a:rPr>
              <a:t>Greater ability to enhance their systems</a:t>
            </a:r>
          </a:p>
          <a:p>
            <a:pPr marL="285750" indent="-285750">
              <a:buFont typeface="Arial"/>
              <a:buChar char="•"/>
            </a:pPr>
            <a:r>
              <a:rPr lang="en-US">
                <a:cs typeface="Arial"/>
              </a:rPr>
              <a:t>May reduce the risk of well interference for municipal system</a:t>
            </a:r>
          </a:p>
          <a:p>
            <a:pPr marL="285750" indent="-285750">
              <a:buFont typeface="Arial"/>
              <a:buChar char="•"/>
            </a:pPr>
            <a:endParaRPr lang="en-US">
              <a:cs typeface="Arial"/>
            </a:endParaRPr>
          </a:p>
        </p:txBody>
      </p:sp>
      <p:sp>
        <p:nvSpPr>
          <p:cNvPr id="17" name="Text Placeholder 2">
            <a:extLst>
              <a:ext uri="{FF2B5EF4-FFF2-40B4-BE49-F238E27FC236}">
                <a16:creationId xmlns:a16="http://schemas.microsoft.com/office/drawing/2014/main" id="{2DE5F420-CEFC-90E8-919D-72487A690FD7}"/>
              </a:ext>
            </a:extLst>
          </p:cNvPr>
          <p:cNvSpPr txBox="1">
            <a:spLocks/>
          </p:cNvSpPr>
          <p:nvPr/>
        </p:nvSpPr>
        <p:spPr>
          <a:xfrm>
            <a:off x="10820400" y="3821906"/>
            <a:ext cx="1219200" cy="58578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2800" b="1" i="0" kern="1200">
                <a:solidFill>
                  <a:srgbClr val="005DA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25"/>
              </a:spcAft>
            </a:pPr>
            <a:r>
              <a:rPr lang="en-US">
                <a:solidFill>
                  <a:srgbClr val="FF9900"/>
                </a:solidFill>
              </a:rPr>
              <a:t>Risks</a:t>
            </a:r>
          </a:p>
        </p:txBody>
      </p:sp>
      <p:sp>
        <p:nvSpPr>
          <p:cNvPr id="19" name="TextBox 18">
            <a:extLst>
              <a:ext uri="{FF2B5EF4-FFF2-40B4-BE49-F238E27FC236}">
                <a16:creationId xmlns:a16="http://schemas.microsoft.com/office/drawing/2014/main" id="{75F596FA-F262-D92E-D8DF-4F683A98A299}"/>
              </a:ext>
            </a:extLst>
          </p:cNvPr>
          <p:cNvSpPr txBox="1"/>
          <p:nvPr/>
        </p:nvSpPr>
        <p:spPr>
          <a:xfrm>
            <a:off x="9144000" y="4707362"/>
            <a:ext cx="4267200" cy="2862322"/>
          </a:xfrm>
          <a:prstGeom prst="rect">
            <a:avLst/>
          </a:prstGeom>
          <a:noFill/>
        </p:spPr>
        <p:txBody>
          <a:bodyPr wrap="square" rtlCol="0">
            <a:spAutoFit/>
          </a:bodyPr>
          <a:lstStyle/>
          <a:p>
            <a:pPr marL="285750" indent="-285750">
              <a:buFont typeface="Arial" panose="020B0604020202020204" pitchFamily="34" charset="0"/>
              <a:buChar char="•"/>
            </a:pPr>
            <a:r>
              <a:rPr lang="en-US"/>
              <a:t>Additional infrastructure (wells, pumps, pipes).</a:t>
            </a:r>
          </a:p>
          <a:p>
            <a:pPr marL="285750" indent="-285750">
              <a:buFont typeface="Arial" panose="020B0604020202020204" pitchFamily="34" charset="0"/>
              <a:buChar char="•"/>
            </a:pPr>
            <a:r>
              <a:rPr lang="en-US"/>
              <a:t>Could be liable to repair any damages to affected neighboring wells.</a:t>
            </a:r>
          </a:p>
          <a:p>
            <a:pPr marL="285750" indent="-285750">
              <a:buFont typeface="Arial" panose="020B0604020202020204" pitchFamily="34" charset="0"/>
              <a:buChar char="•"/>
            </a:pPr>
            <a:r>
              <a:rPr lang="en-US"/>
              <a:t>Would not be able to limit industrial demand during drought restrictions.</a:t>
            </a:r>
          </a:p>
          <a:p>
            <a:pPr marL="285750" indent="-285750">
              <a:buFont typeface="Arial" panose="020B0604020202020204" pitchFamily="34" charset="0"/>
              <a:buChar char="•"/>
            </a:pPr>
            <a:r>
              <a:rPr lang="en-US"/>
              <a:t>May limit ability to grow without additional water allocations.</a:t>
            </a:r>
          </a:p>
          <a:p>
            <a:endParaRPr lang="en-US"/>
          </a:p>
        </p:txBody>
      </p:sp>
      <p:pic>
        <p:nvPicPr>
          <p:cNvPr id="2050" name="Picture 2" descr="Aqua Water Supply Corporation | Providing water and wastewater for home,  farms and ranches">
            <a:extLst>
              <a:ext uri="{FF2B5EF4-FFF2-40B4-BE49-F238E27FC236}">
                <a16:creationId xmlns:a16="http://schemas.microsoft.com/office/drawing/2014/main" id="{23045C11-5059-EF24-5212-176176B471D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12" y="2087462"/>
            <a:ext cx="4917012" cy="5408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396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2EA1C-B6FD-54D2-38D7-4261A84756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8E2C27-A977-45A6-1403-C8E104DC1761}"/>
              </a:ext>
            </a:extLst>
          </p:cNvPr>
          <p:cNvSpPr>
            <a:spLocks noGrp="1"/>
          </p:cNvSpPr>
          <p:nvPr>
            <p:ph type="title"/>
          </p:nvPr>
        </p:nvSpPr>
        <p:spPr>
          <a:xfrm>
            <a:off x="685800" y="357798"/>
            <a:ext cx="12725400" cy="1230153"/>
          </a:xfrm>
        </p:spPr>
        <p:txBody>
          <a:bodyPr/>
          <a:lstStyle/>
          <a:p>
            <a:r>
              <a:rPr lang="en-US"/>
              <a:t>Industrial use vs. future population growth</a:t>
            </a:r>
          </a:p>
        </p:txBody>
      </p:sp>
      <p:sp>
        <p:nvSpPr>
          <p:cNvPr id="3" name="Text Placeholder 2">
            <a:extLst>
              <a:ext uri="{FF2B5EF4-FFF2-40B4-BE49-F238E27FC236}">
                <a16:creationId xmlns:a16="http://schemas.microsoft.com/office/drawing/2014/main" id="{4B4FAFF3-ED22-F97A-B3BB-94BD80DFD6CC}"/>
              </a:ext>
            </a:extLst>
          </p:cNvPr>
          <p:cNvSpPr>
            <a:spLocks noGrp="1"/>
          </p:cNvSpPr>
          <p:nvPr>
            <p:ph type="body" sz="quarter" idx="11"/>
          </p:nvPr>
        </p:nvSpPr>
        <p:spPr>
          <a:xfrm>
            <a:off x="4091995" y="1998617"/>
            <a:ext cx="9482491" cy="585788"/>
          </a:xfrm>
        </p:spPr>
        <p:txBody>
          <a:bodyPr/>
          <a:lstStyle/>
          <a:p>
            <a:pPr>
              <a:spcAft>
                <a:spcPts val="825"/>
              </a:spcAft>
            </a:pPr>
            <a:r>
              <a:rPr lang="en-US"/>
              <a:t>Local trade-off must be considered</a:t>
            </a:r>
          </a:p>
        </p:txBody>
      </p:sp>
      <p:sp>
        <p:nvSpPr>
          <p:cNvPr id="4" name="Text Placeholder 3">
            <a:extLst>
              <a:ext uri="{FF2B5EF4-FFF2-40B4-BE49-F238E27FC236}">
                <a16:creationId xmlns:a16="http://schemas.microsoft.com/office/drawing/2014/main" id="{A40FF1E0-8473-4AEF-BC51-236C934AF4E7}"/>
              </a:ext>
            </a:extLst>
          </p:cNvPr>
          <p:cNvSpPr>
            <a:spLocks noGrp="1"/>
          </p:cNvSpPr>
          <p:nvPr>
            <p:ph type="body" sz="quarter" idx="12"/>
          </p:nvPr>
        </p:nvSpPr>
        <p:spPr>
          <a:xfrm>
            <a:off x="4091995" y="2684417"/>
            <a:ext cx="9076090" cy="4753687"/>
          </a:xfrm>
        </p:spPr>
        <p:txBody>
          <a:bodyPr/>
          <a:lstStyle/>
          <a:p>
            <a:pPr marL="342900" indent="-342900" algn="l">
              <a:spcAft>
                <a:spcPts val="825"/>
              </a:spcAft>
              <a:buFont typeface="Arial" panose="020B0604020202020204" pitchFamily="34" charset="0"/>
              <a:buChar char="•"/>
            </a:pPr>
            <a:r>
              <a:rPr lang="en-US" dirty="0"/>
              <a:t>Council is directed by state law to develop forecasts of when, where, and how much population, household, and job growth the seven-county region and local jurisdictions can expect over a 30-year horizon. These long-range forecasts provide a shared foundation for coordinated comprehensive planning and capital investment.</a:t>
            </a:r>
          </a:p>
          <a:p>
            <a:pPr marL="342900" indent="-342900" algn="l">
              <a:spcAft>
                <a:spcPts val="825"/>
              </a:spcAft>
              <a:buFont typeface="Arial" panose="020B0604020202020204" pitchFamily="34" charset="0"/>
              <a:buChar char="•"/>
            </a:pPr>
            <a:r>
              <a:rPr lang="en-US" dirty="0"/>
              <a:t>The population forecasts help to determine the water demand for local water suppliers over the next 30-years.</a:t>
            </a:r>
          </a:p>
          <a:p>
            <a:pPr marL="342900" indent="-342900" algn="l">
              <a:spcAft>
                <a:spcPts val="825"/>
              </a:spcAft>
              <a:buFont typeface="Arial" panose="020B0604020202020204" pitchFamily="34" charset="0"/>
              <a:buChar char="•"/>
            </a:pPr>
            <a:r>
              <a:rPr lang="en-US" dirty="0"/>
              <a:t>Met Council and local governments cannot assume that the DNR, as the regulating agency, will appropriate additional water supplies.</a:t>
            </a:r>
          </a:p>
          <a:p>
            <a:pPr marL="342900" indent="-342900">
              <a:spcAft>
                <a:spcPts val="825"/>
              </a:spcAft>
              <a:buFont typeface="Arial" panose="020B0604020202020204" pitchFamily="34" charset="0"/>
              <a:buChar char="•"/>
            </a:pPr>
            <a:r>
              <a:rPr lang="en-US" dirty="0"/>
              <a:t>Water conservation and efficiency actions may offset the </a:t>
            </a:r>
            <a:r>
              <a:rPr lang="en-US" dirty="0">
                <a:solidFill>
                  <a:srgbClr val="333333"/>
                </a:solidFill>
                <a:latin typeface="+mn-lt"/>
              </a:rPr>
              <a:t>high-volume water user </a:t>
            </a:r>
            <a:r>
              <a:rPr lang="en-US" dirty="0"/>
              <a:t>’s water demand, but many times, the offset is not enough. </a:t>
            </a:r>
          </a:p>
          <a:p>
            <a:pPr marL="342900" indent="-342900" algn="l">
              <a:spcAft>
                <a:spcPts val="825"/>
              </a:spcAft>
              <a:buFont typeface="Arial" panose="020B0604020202020204" pitchFamily="34" charset="0"/>
              <a:buChar char="•"/>
            </a:pPr>
            <a:r>
              <a:rPr lang="en-US" dirty="0"/>
              <a:t>This may result in a trade-off of future local population growth for industrial use.</a:t>
            </a:r>
          </a:p>
        </p:txBody>
      </p:sp>
      <p:pic>
        <p:nvPicPr>
          <p:cNvPr id="9" name="Picture Placeholder 8" descr="Circle of smiling faces of children with heads together looking downwards">
            <a:extLst>
              <a:ext uri="{FF2B5EF4-FFF2-40B4-BE49-F238E27FC236}">
                <a16:creationId xmlns:a16="http://schemas.microsoft.com/office/drawing/2014/main" id="{C2234DFF-2213-7198-21D1-102D4522876E}"/>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p:blipFill>
        <p:spPr>
          <a:xfrm>
            <a:off x="-49305" y="5305089"/>
            <a:ext cx="3635293" cy="2914650"/>
          </a:xfrm>
        </p:spPr>
      </p:pic>
      <p:pic>
        <p:nvPicPr>
          <p:cNvPr id="11" name="Picture 10" descr="Close up of gears">
            <a:extLst>
              <a:ext uri="{FF2B5EF4-FFF2-40B4-BE49-F238E27FC236}">
                <a16:creationId xmlns:a16="http://schemas.microsoft.com/office/drawing/2014/main" id="{6A34023A-A3BC-220F-485A-0B4A5A64E22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5400000">
            <a:off x="-36807" y="1663901"/>
            <a:ext cx="3610296" cy="3635293"/>
          </a:xfrm>
          <a:prstGeom prst="rect">
            <a:avLst/>
          </a:prstGeom>
        </p:spPr>
      </p:pic>
    </p:spTree>
    <p:extLst>
      <p:ext uri="{BB962C8B-B14F-4D97-AF65-F5344CB8AC3E}">
        <p14:creationId xmlns:p14="http://schemas.microsoft.com/office/powerpoint/2010/main" val="2932743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A2033-4942-A89F-AA58-579FDFF533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AB65BE-2785-297E-DBB9-409E4F62A13F}"/>
              </a:ext>
            </a:extLst>
          </p:cNvPr>
          <p:cNvSpPr>
            <a:spLocks noGrp="1"/>
          </p:cNvSpPr>
          <p:nvPr>
            <p:ph type="title"/>
          </p:nvPr>
        </p:nvSpPr>
        <p:spPr>
          <a:xfrm>
            <a:off x="914400" y="381100"/>
            <a:ext cx="11824167" cy="1228725"/>
          </a:xfrm>
        </p:spPr>
        <p:txBody>
          <a:bodyPr anchor="b">
            <a:normAutofit/>
          </a:bodyPr>
          <a:lstStyle/>
          <a:p>
            <a:r>
              <a:rPr lang="en-US">
                <a:effectLst/>
              </a:rPr>
              <a:t>Cumulative impacts on water </a:t>
            </a:r>
            <a:r>
              <a:rPr lang="en-US"/>
              <a:t>systems</a:t>
            </a:r>
          </a:p>
        </p:txBody>
      </p:sp>
      <p:sp>
        <p:nvSpPr>
          <p:cNvPr id="14" name="Text Placeholder 2">
            <a:extLst>
              <a:ext uri="{FF2B5EF4-FFF2-40B4-BE49-F238E27FC236}">
                <a16:creationId xmlns:a16="http://schemas.microsoft.com/office/drawing/2014/main" id="{C463E198-9ED9-4284-42C9-192B94D17490}"/>
              </a:ext>
            </a:extLst>
          </p:cNvPr>
          <p:cNvSpPr>
            <a:spLocks noGrp="1"/>
          </p:cNvSpPr>
          <p:nvPr>
            <p:ph type="body" sz="quarter" idx="11"/>
          </p:nvPr>
        </p:nvSpPr>
        <p:spPr>
          <a:xfrm>
            <a:off x="5172890" y="2117444"/>
            <a:ext cx="8314509" cy="1159156"/>
          </a:xfrm>
        </p:spPr>
        <p:txBody>
          <a:bodyPr/>
          <a:lstStyle/>
          <a:p>
            <a:r>
              <a:rPr lang="en-US"/>
              <a:t>Co-location of high-volume water users may magnify impacts</a:t>
            </a:r>
          </a:p>
        </p:txBody>
      </p:sp>
      <p:sp>
        <p:nvSpPr>
          <p:cNvPr id="16" name="Text Placeholder 3">
            <a:extLst>
              <a:ext uri="{FF2B5EF4-FFF2-40B4-BE49-F238E27FC236}">
                <a16:creationId xmlns:a16="http://schemas.microsoft.com/office/drawing/2014/main" id="{8A511924-ACCB-A7E8-C090-C2FA3812ECCE}"/>
              </a:ext>
            </a:extLst>
          </p:cNvPr>
          <p:cNvSpPr>
            <a:spLocks noGrp="1"/>
          </p:cNvSpPr>
          <p:nvPr>
            <p:ph type="body" sz="quarter" idx="12"/>
          </p:nvPr>
        </p:nvSpPr>
        <p:spPr>
          <a:xfrm>
            <a:off x="5172890" y="3474720"/>
            <a:ext cx="6736756" cy="2730771"/>
          </a:xfrm>
        </p:spPr>
        <p:txBody>
          <a:bodyPr/>
          <a:lstStyle/>
          <a:p>
            <a:r>
              <a:rPr lang="en-US" dirty="0"/>
              <a:t>One </a:t>
            </a:r>
            <a:r>
              <a:rPr lang="en-US" dirty="0">
                <a:solidFill>
                  <a:srgbClr val="333333"/>
                </a:solidFill>
                <a:latin typeface="+mn-lt"/>
              </a:rPr>
              <a:t>high-volume water user</a:t>
            </a:r>
            <a:r>
              <a:rPr lang="en-US" dirty="0"/>
              <a:t> development on its own may have minor impacts, but this is multiplied by hosting many in one area</a:t>
            </a:r>
          </a:p>
          <a:p>
            <a:r>
              <a:rPr lang="en-US" dirty="0"/>
              <a:t>Dakota County has experienced the majority of </a:t>
            </a:r>
            <a:r>
              <a:rPr lang="en-US" dirty="0">
                <a:solidFill>
                  <a:srgbClr val="333333"/>
                </a:solidFill>
                <a:latin typeface="+mn-lt"/>
              </a:rPr>
              <a:t>high-volume water user</a:t>
            </a:r>
            <a:r>
              <a:rPr lang="en-US" dirty="0"/>
              <a:t> sitings in the metro</a:t>
            </a:r>
          </a:p>
          <a:p>
            <a:r>
              <a:rPr lang="en-US" dirty="0"/>
              <a:t>These </a:t>
            </a:r>
            <a:r>
              <a:rPr lang="en-US" dirty="0">
                <a:solidFill>
                  <a:srgbClr val="333333"/>
                </a:solidFill>
                <a:latin typeface="+mn-lt"/>
              </a:rPr>
              <a:t>high-volume water user</a:t>
            </a:r>
            <a:r>
              <a:rPr lang="en-US" dirty="0"/>
              <a:t>s could draw from the same aquifer and potentially discharge to the same Water Resource Recover Facility</a:t>
            </a:r>
          </a:p>
        </p:txBody>
      </p:sp>
      <p:pic>
        <p:nvPicPr>
          <p:cNvPr id="9" name="Picture Placeholder 8" descr="Close up of pushpins on roadmap route">
            <a:extLst>
              <a:ext uri="{FF2B5EF4-FFF2-40B4-BE49-F238E27FC236}">
                <a16:creationId xmlns:a16="http://schemas.microsoft.com/office/drawing/2014/main" id="{E99B7B29-FDB4-1DD5-40DE-41BBFAF7ED47}"/>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p:blipFill>
        <p:spPr>
          <a:xfrm>
            <a:off x="22654" y="1705245"/>
            <a:ext cx="4800600" cy="6524355"/>
          </a:xfrm>
          <a:noFill/>
        </p:spPr>
      </p:pic>
      <p:pic>
        <p:nvPicPr>
          <p:cNvPr id="11" name="Picture 10" descr="This image shows the impact of co-located wells.">
            <a:extLst>
              <a:ext uri="{FF2B5EF4-FFF2-40B4-BE49-F238E27FC236}">
                <a16:creationId xmlns:a16="http://schemas.microsoft.com/office/drawing/2014/main" id="{837D36A9-2D63-A30F-3416-93B77AFB27BB}"/>
              </a:ext>
            </a:extLst>
          </p:cNvPr>
          <p:cNvPicPr>
            <a:picLocks noChangeAspect="1"/>
          </p:cNvPicPr>
          <p:nvPr/>
        </p:nvPicPr>
        <p:blipFill>
          <a:blip r:embed="rId3"/>
          <a:stretch>
            <a:fillRect/>
          </a:stretch>
        </p:blipFill>
        <p:spPr>
          <a:xfrm>
            <a:off x="0" y="5233162"/>
            <a:ext cx="4800601" cy="2963222"/>
          </a:xfrm>
          <a:prstGeom prst="rect">
            <a:avLst/>
          </a:prstGeom>
        </p:spPr>
      </p:pic>
    </p:spTree>
    <p:extLst>
      <p:ext uri="{BB962C8B-B14F-4D97-AF65-F5344CB8AC3E}">
        <p14:creationId xmlns:p14="http://schemas.microsoft.com/office/powerpoint/2010/main" val="1635067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4C630-572F-C536-3B41-D4C79F7E20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9C5667-8982-1E18-8FF8-4B6DA202AAF8}"/>
              </a:ext>
            </a:extLst>
          </p:cNvPr>
          <p:cNvSpPr>
            <a:spLocks noGrp="1"/>
          </p:cNvSpPr>
          <p:nvPr>
            <p:ph type="title"/>
          </p:nvPr>
        </p:nvSpPr>
        <p:spPr>
          <a:xfrm>
            <a:off x="685800" y="357798"/>
            <a:ext cx="12725400" cy="1230153"/>
          </a:xfrm>
        </p:spPr>
        <p:txBody>
          <a:bodyPr/>
          <a:lstStyle/>
          <a:p>
            <a:r>
              <a:rPr lang="en-US"/>
              <a:t>Regional wastewater concerns</a:t>
            </a:r>
          </a:p>
        </p:txBody>
      </p:sp>
      <p:sp>
        <p:nvSpPr>
          <p:cNvPr id="3" name="Text Placeholder 2">
            <a:extLst>
              <a:ext uri="{FF2B5EF4-FFF2-40B4-BE49-F238E27FC236}">
                <a16:creationId xmlns:a16="http://schemas.microsoft.com/office/drawing/2014/main" id="{71D01099-D172-70D4-9D98-D1801D365BE4}"/>
              </a:ext>
            </a:extLst>
          </p:cNvPr>
          <p:cNvSpPr>
            <a:spLocks noGrp="1"/>
          </p:cNvSpPr>
          <p:nvPr>
            <p:ph type="body" sz="quarter" idx="11"/>
          </p:nvPr>
        </p:nvSpPr>
        <p:spPr>
          <a:xfrm>
            <a:off x="3700108" y="2087462"/>
            <a:ext cx="9482491" cy="585788"/>
          </a:xfrm>
        </p:spPr>
        <p:txBody>
          <a:bodyPr/>
          <a:lstStyle/>
          <a:p>
            <a:pPr>
              <a:spcAft>
                <a:spcPts val="825"/>
              </a:spcAft>
            </a:pPr>
            <a:r>
              <a:rPr lang="en-US"/>
              <a:t>Increased wastewater volume</a:t>
            </a:r>
          </a:p>
        </p:txBody>
      </p:sp>
      <p:sp>
        <p:nvSpPr>
          <p:cNvPr id="4" name="Text Placeholder 3">
            <a:extLst>
              <a:ext uri="{FF2B5EF4-FFF2-40B4-BE49-F238E27FC236}">
                <a16:creationId xmlns:a16="http://schemas.microsoft.com/office/drawing/2014/main" id="{5055FF86-893E-7DFD-4D5A-7BDE3AFA8338}"/>
              </a:ext>
            </a:extLst>
          </p:cNvPr>
          <p:cNvSpPr>
            <a:spLocks noGrp="1"/>
          </p:cNvSpPr>
          <p:nvPr>
            <p:ph type="body" sz="quarter" idx="12"/>
          </p:nvPr>
        </p:nvSpPr>
        <p:spPr>
          <a:xfrm>
            <a:off x="3669113" y="2666128"/>
            <a:ext cx="9122584" cy="2520639"/>
          </a:xfrm>
        </p:spPr>
        <p:txBody>
          <a:bodyPr vert="horz" lIns="91440" tIns="45720" rIns="91440" bIns="45720" rtlCol="0" anchor="t">
            <a:noAutofit/>
          </a:bodyPr>
          <a:lstStyle/>
          <a:p>
            <a:pPr algn="l">
              <a:spcAft>
                <a:spcPts val="825"/>
              </a:spcAft>
            </a:pPr>
            <a:r>
              <a:rPr lang="en-US" b="0" i="0" dirty="0">
                <a:solidFill>
                  <a:srgbClr val="333333"/>
                </a:solidFill>
                <a:effectLst/>
                <a:latin typeface="+mn-lt"/>
              </a:rPr>
              <a:t>If the </a:t>
            </a:r>
            <a:r>
              <a:rPr lang="en-US" dirty="0">
                <a:solidFill>
                  <a:srgbClr val="333333"/>
                </a:solidFill>
                <a:latin typeface="+mn-lt"/>
              </a:rPr>
              <a:t>high-volume water user</a:t>
            </a:r>
            <a:r>
              <a:rPr lang="en-US" b="0" i="0" dirty="0">
                <a:solidFill>
                  <a:srgbClr val="333333"/>
                </a:solidFill>
                <a:effectLst/>
                <a:latin typeface="+mn-lt"/>
              </a:rPr>
              <a:t> is connected to the Regional Wastewater System, it could discharge large volumes of water into our conveyance system. </a:t>
            </a:r>
          </a:p>
          <a:p>
            <a:pPr marL="342900" indent="-342900">
              <a:spcAft>
                <a:spcPts val="825"/>
              </a:spcAft>
              <a:buFont typeface="Arial" panose="020B0604020202020204" pitchFamily="34" charset="0"/>
              <a:buChar char="•"/>
            </a:pPr>
            <a:r>
              <a:rPr lang="en-US" dirty="0">
                <a:solidFill>
                  <a:srgbClr val="333333"/>
                </a:solidFill>
                <a:latin typeface="+mn-lt"/>
                <a:ea typeface="Open Sans"/>
                <a:cs typeface="Arial"/>
              </a:rPr>
              <a:t>May impact available capacity for upstream and downstream communities, or result in expensive system improvements.</a:t>
            </a:r>
            <a:endParaRPr lang="en-US" b="0" i="0" dirty="0">
              <a:solidFill>
                <a:srgbClr val="333333"/>
              </a:solidFill>
              <a:effectLst/>
              <a:latin typeface="+mn-lt"/>
              <a:ea typeface="Open Sans"/>
              <a:cs typeface="Arial"/>
            </a:endParaRPr>
          </a:p>
          <a:p>
            <a:pPr marL="342900" indent="-342900">
              <a:spcAft>
                <a:spcPts val="825"/>
              </a:spcAft>
              <a:buFont typeface="Arial" panose="020B0604020202020204" pitchFamily="34" charset="0"/>
              <a:buChar char="•"/>
            </a:pPr>
            <a:r>
              <a:rPr lang="en-US" dirty="0">
                <a:solidFill>
                  <a:srgbClr val="333333"/>
                </a:solidFill>
                <a:latin typeface="+mn-lt"/>
                <a:ea typeface="Open Sans"/>
                <a:cs typeface="Arial"/>
              </a:rPr>
              <a:t>The cumulative effects of multiple </a:t>
            </a:r>
            <a:r>
              <a:rPr lang="en-US" dirty="0">
                <a:solidFill>
                  <a:srgbClr val="333333"/>
                </a:solidFill>
                <a:latin typeface="+mn-lt"/>
              </a:rPr>
              <a:t>high-volume water user</a:t>
            </a:r>
            <a:r>
              <a:rPr lang="en-US" dirty="0">
                <a:solidFill>
                  <a:srgbClr val="333333"/>
                </a:solidFill>
                <a:latin typeface="+mn-lt"/>
                <a:ea typeface="Open Sans"/>
                <a:cs typeface="Arial"/>
              </a:rPr>
              <a:t>s will exacerbate the capacity limitations.</a:t>
            </a:r>
            <a:endParaRPr lang="en-US" dirty="0">
              <a:solidFill>
                <a:srgbClr val="333333"/>
              </a:solidFill>
              <a:latin typeface="+mn-lt"/>
              <a:ea typeface="Open Sans"/>
            </a:endParaRPr>
          </a:p>
        </p:txBody>
      </p:sp>
      <p:sp>
        <p:nvSpPr>
          <p:cNvPr id="5" name="Text Placeholder 2">
            <a:extLst>
              <a:ext uri="{FF2B5EF4-FFF2-40B4-BE49-F238E27FC236}">
                <a16:creationId xmlns:a16="http://schemas.microsoft.com/office/drawing/2014/main" id="{2162E237-940E-A145-5711-A18534C48EF3}"/>
              </a:ext>
            </a:extLst>
          </p:cNvPr>
          <p:cNvSpPr txBox="1">
            <a:spLocks/>
          </p:cNvSpPr>
          <p:nvPr/>
        </p:nvSpPr>
        <p:spPr>
          <a:xfrm>
            <a:off x="3700107" y="5277173"/>
            <a:ext cx="9482491" cy="58578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2800" b="1" i="0" kern="1200">
                <a:solidFill>
                  <a:srgbClr val="005DA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25"/>
              </a:spcAft>
            </a:pPr>
            <a:r>
              <a:rPr lang="en-US"/>
              <a:t>Water quality</a:t>
            </a:r>
          </a:p>
        </p:txBody>
      </p:sp>
      <p:sp>
        <p:nvSpPr>
          <p:cNvPr id="12" name="Text Placeholder 3">
            <a:extLst>
              <a:ext uri="{FF2B5EF4-FFF2-40B4-BE49-F238E27FC236}">
                <a16:creationId xmlns:a16="http://schemas.microsoft.com/office/drawing/2014/main" id="{9FBD51AF-3AD9-AEF8-A66F-2A200A3D86D2}"/>
              </a:ext>
            </a:extLst>
          </p:cNvPr>
          <p:cNvSpPr txBox="1">
            <a:spLocks/>
          </p:cNvSpPr>
          <p:nvPr/>
        </p:nvSpPr>
        <p:spPr>
          <a:xfrm>
            <a:off x="3657626" y="5852357"/>
            <a:ext cx="9122584" cy="162173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25"/>
              </a:spcAft>
            </a:pPr>
            <a:r>
              <a:rPr lang="en-US">
                <a:solidFill>
                  <a:srgbClr val="333333"/>
                </a:solidFill>
                <a:latin typeface="+mn-lt"/>
                <a:ea typeface="Open Sans"/>
                <a:cs typeface="Arial"/>
              </a:rPr>
              <a:t>The discharged cooling water does not carry as many solids as typical wastewater, is high is dissolved minerals, and is high in temperature.</a:t>
            </a:r>
            <a:endParaRPr lang="en-US">
              <a:solidFill>
                <a:srgbClr val="333333"/>
              </a:solidFill>
              <a:latin typeface="+mn-lt"/>
            </a:endParaRPr>
          </a:p>
          <a:p>
            <a:pPr marL="342900" indent="-342900">
              <a:spcAft>
                <a:spcPts val="825"/>
              </a:spcAft>
              <a:buFont typeface="Arial" panose="020B0604020202020204" pitchFamily="34" charset="0"/>
              <a:buChar char="•"/>
            </a:pPr>
            <a:r>
              <a:rPr lang="en-US">
                <a:solidFill>
                  <a:srgbClr val="333333"/>
                </a:solidFill>
                <a:latin typeface="+mn-lt"/>
                <a:ea typeface="Open Sans"/>
                <a:cs typeface="Arial"/>
              </a:rPr>
              <a:t>These characteristics could pose difficulty to our biological wastewater treatment processes and to our effluent permitting.</a:t>
            </a:r>
            <a:endParaRPr lang="en-US">
              <a:solidFill>
                <a:srgbClr val="333333"/>
              </a:solidFill>
              <a:latin typeface="+mn-lt"/>
              <a:ea typeface="Open Sans"/>
            </a:endParaRPr>
          </a:p>
          <a:p>
            <a:pPr marL="342900" indent="-342900">
              <a:spcAft>
                <a:spcPts val="825"/>
              </a:spcAft>
              <a:buFont typeface="Arial" panose="020B0604020202020204" pitchFamily="34" charset="0"/>
              <a:buChar char="•"/>
            </a:pPr>
            <a:endParaRPr lang="en-US">
              <a:solidFill>
                <a:srgbClr val="333333"/>
              </a:solidFill>
              <a:latin typeface="+mn-lt"/>
            </a:endParaRPr>
          </a:p>
        </p:txBody>
      </p:sp>
      <p:pic>
        <p:nvPicPr>
          <p:cNvPr id="8" name="Picture 7" descr="This is an image of wastewater treatment.">
            <a:extLst>
              <a:ext uri="{FF2B5EF4-FFF2-40B4-BE49-F238E27FC236}">
                <a16:creationId xmlns:a16="http://schemas.microsoft.com/office/drawing/2014/main" id="{F7CEDE04-683D-AF79-3B5E-8565E3022489}"/>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492" y="1715619"/>
            <a:ext cx="3105429" cy="6513981"/>
          </a:xfrm>
          <a:prstGeom prst="rect">
            <a:avLst/>
          </a:prstGeom>
        </p:spPr>
      </p:pic>
    </p:spTree>
    <p:extLst>
      <p:ext uri="{BB962C8B-B14F-4D97-AF65-F5344CB8AC3E}">
        <p14:creationId xmlns:p14="http://schemas.microsoft.com/office/powerpoint/2010/main" val="1553963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4C4B3-FF8F-6535-8402-E927A2464E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B328A6-27FD-A2EE-AD41-3646CF576E72}"/>
              </a:ext>
            </a:extLst>
          </p:cNvPr>
          <p:cNvSpPr>
            <a:spLocks noGrp="1"/>
          </p:cNvSpPr>
          <p:nvPr>
            <p:ph type="title"/>
          </p:nvPr>
        </p:nvSpPr>
        <p:spPr>
          <a:xfrm>
            <a:off x="685800" y="357798"/>
            <a:ext cx="12725400" cy="1230153"/>
          </a:xfrm>
        </p:spPr>
        <p:txBody>
          <a:bodyPr/>
          <a:lstStyle/>
          <a:p>
            <a:r>
              <a:rPr lang="en-US"/>
              <a:t>Wastewater discharge permitting</a:t>
            </a:r>
          </a:p>
        </p:txBody>
      </p:sp>
      <p:sp>
        <p:nvSpPr>
          <p:cNvPr id="3" name="Text Placeholder 2">
            <a:extLst>
              <a:ext uri="{FF2B5EF4-FFF2-40B4-BE49-F238E27FC236}">
                <a16:creationId xmlns:a16="http://schemas.microsoft.com/office/drawing/2014/main" id="{92EF4B40-D424-CF01-50A8-E4B9D03F27C7}"/>
              </a:ext>
            </a:extLst>
          </p:cNvPr>
          <p:cNvSpPr>
            <a:spLocks noGrp="1"/>
          </p:cNvSpPr>
          <p:nvPr>
            <p:ph type="body" sz="quarter" idx="11"/>
          </p:nvPr>
        </p:nvSpPr>
        <p:spPr>
          <a:xfrm>
            <a:off x="4876800" y="2087462"/>
            <a:ext cx="8305799" cy="585788"/>
          </a:xfrm>
        </p:spPr>
        <p:txBody>
          <a:bodyPr/>
          <a:lstStyle/>
          <a:p>
            <a:pPr>
              <a:spcAft>
                <a:spcPts val="825"/>
              </a:spcAft>
            </a:pPr>
            <a:r>
              <a:rPr lang="en-US">
                <a:latin typeface="Arial"/>
                <a:cs typeface="Arial"/>
              </a:rPr>
              <a:t>Pollution prevention</a:t>
            </a:r>
            <a:endParaRPr lang="en-US"/>
          </a:p>
        </p:txBody>
      </p:sp>
      <p:sp>
        <p:nvSpPr>
          <p:cNvPr id="5" name="TextBox 4">
            <a:extLst>
              <a:ext uri="{FF2B5EF4-FFF2-40B4-BE49-F238E27FC236}">
                <a16:creationId xmlns:a16="http://schemas.microsoft.com/office/drawing/2014/main" id="{ED4A56DF-FC3B-018C-5FCA-0757A7F4743E}"/>
              </a:ext>
            </a:extLst>
          </p:cNvPr>
          <p:cNvSpPr txBox="1"/>
          <p:nvPr/>
        </p:nvSpPr>
        <p:spPr>
          <a:xfrm>
            <a:off x="4874449" y="2677042"/>
            <a:ext cx="906650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To achieve efficient and effective use of the Metropolitan Council’s facilities, the Metropolitan Council regulates wastewater discharges into public sewers.</a:t>
            </a:r>
          </a:p>
          <a:p>
            <a:endParaRPr lang="en-US" sz="2000">
              <a:cs typeface="Arial" panose="020B0604020202020204"/>
            </a:endParaRPr>
          </a:p>
          <a:p>
            <a:r>
              <a:rPr lang="en-US" sz="2000">
                <a:cs typeface="Arial" panose="020B0604020202020204"/>
              </a:rPr>
              <a:t>Met Council also enforces national and state pretreatment standards.</a:t>
            </a:r>
          </a:p>
          <a:p>
            <a:endParaRPr lang="en-US" sz="2000">
              <a:cs typeface="Arial" panose="020B0604020202020204"/>
            </a:endParaRPr>
          </a:p>
        </p:txBody>
      </p:sp>
      <p:sp>
        <p:nvSpPr>
          <p:cNvPr id="8" name="Text Placeholder 2">
            <a:extLst>
              <a:ext uri="{FF2B5EF4-FFF2-40B4-BE49-F238E27FC236}">
                <a16:creationId xmlns:a16="http://schemas.microsoft.com/office/drawing/2014/main" id="{51717D11-3748-82BE-54C7-BF0166E3E128}"/>
              </a:ext>
            </a:extLst>
          </p:cNvPr>
          <p:cNvSpPr txBox="1">
            <a:spLocks/>
          </p:cNvSpPr>
          <p:nvPr/>
        </p:nvSpPr>
        <p:spPr>
          <a:xfrm>
            <a:off x="4892722" y="4655516"/>
            <a:ext cx="8305799" cy="58578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2800" b="1" i="0" kern="1200">
                <a:solidFill>
                  <a:srgbClr val="005DA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25"/>
              </a:spcAft>
            </a:pPr>
            <a:r>
              <a:rPr lang="en-US">
                <a:latin typeface="Arial"/>
                <a:cs typeface="Arial"/>
              </a:rPr>
              <a:t>Example regulated waste products</a:t>
            </a:r>
            <a:endParaRPr lang="en-US"/>
          </a:p>
        </p:txBody>
      </p:sp>
      <p:sp>
        <p:nvSpPr>
          <p:cNvPr id="11" name="TextBox 10">
            <a:extLst>
              <a:ext uri="{FF2B5EF4-FFF2-40B4-BE49-F238E27FC236}">
                <a16:creationId xmlns:a16="http://schemas.microsoft.com/office/drawing/2014/main" id="{274E2865-1782-D09A-0E56-DA35F371CEFE}"/>
              </a:ext>
            </a:extLst>
          </p:cNvPr>
          <p:cNvSpPr txBox="1"/>
          <p:nvPr/>
        </p:nvSpPr>
        <p:spPr>
          <a:xfrm>
            <a:off x="4888096" y="5215525"/>
            <a:ext cx="906650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cs typeface="Arial" panose="020B0604020202020204"/>
              </a:rPr>
              <a:t>Lead</a:t>
            </a:r>
          </a:p>
          <a:p>
            <a:pPr marL="342900" indent="-342900">
              <a:buFont typeface="Arial"/>
              <a:buChar char="•"/>
            </a:pPr>
            <a:r>
              <a:rPr lang="en-US" sz="2000">
                <a:cs typeface="Arial" panose="020B0604020202020204"/>
              </a:rPr>
              <a:t>Chromium</a:t>
            </a:r>
          </a:p>
          <a:p>
            <a:pPr marL="342900" indent="-342900">
              <a:buFont typeface="Arial"/>
              <a:buChar char="•"/>
            </a:pPr>
            <a:r>
              <a:rPr lang="en-US" sz="2000">
                <a:cs typeface="Arial" panose="020B0604020202020204"/>
              </a:rPr>
              <a:t>PH</a:t>
            </a:r>
          </a:p>
          <a:p>
            <a:pPr marL="342900" indent="-342900">
              <a:buFont typeface="Arial"/>
              <a:buChar char="•"/>
            </a:pPr>
            <a:r>
              <a:rPr lang="en-US" sz="2000">
                <a:cs typeface="Arial" panose="020B0604020202020204"/>
              </a:rPr>
              <a:t>Temperature</a:t>
            </a:r>
          </a:p>
          <a:p>
            <a:pPr marL="342900" indent="-342900">
              <a:buFont typeface="Arial"/>
              <a:buChar char="•"/>
            </a:pPr>
            <a:r>
              <a:rPr lang="en-US" sz="2000">
                <a:cs typeface="Arial" panose="020B0604020202020204"/>
              </a:rPr>
              <a:t>Grease</a:t>
            </a:r>
          </a:p>
          <a:p>
            <a:pPr marL="342900" indent="-342900">
              <a:buFont typeface="Arial"/>
              <a:buChar char="•"/>
            </a:pPr>
            <a:r>
              <a:rPr lang="en-US" sz="2000">
                <a:cs typeface="Arial" panose="020B0604020202020204"/>
              </a:rPr>
              <a:t>Flammable and explosive liquids</a:t>
            </a:r>
          </a:p>
          <a:p>
            <a:endParaRPr lang="en-US" sz="2000">
              <a:cs typeface="Arial" panose="020B0604020202020204"/>
            </a:endParaRPr>
          </a:p>
        </p:txBody>
      </p:sp>
      <p:pic>
        <p:nvPicPr>
          <p:cNvPr id="7" name="Picture 6" descr="This is an image of a chemist.">
            <a:extLst>
              <a:ext uri="{FF2B5EF4-FFF2-40B4-BE49-F238E27FC236}">
                <a16:creationId xmlns:a16="http://schemas.microsoft.com/office/drawing/2014/main" id="{54621705-96D3-9213-329B-E7A51CC605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6400"/>
            <a:ext cx="4375494" cy="6553200"/>
          </a:xfrm>
          <a:prstGeom prst="rect">
            <a:avLst/>
          </a:prstGeom>
        </p:spPr>
      </p:pic>
    </p:spTree>
    <p:extLst>
      <p:ext uri="{BB962C8B-B14F-4D97-AF65-F5344CB8AC3E}">
        <p14:creationId xmlns:p14="http://schemas.microsoft.com/office/powerpoint/2010/main" val="2906946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9A364-EE4A-4CAC-0E0F-F290AE023E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FB0974-60E9-27C3-432E-F8698517FEC1}"/>
              </a:ext>
            </a:extLst>
          </p:cNvPr>
          <p:cNvSpPr>
            <a:spLocks noGrp="1"/>
          </p:cNvSpPr>
          <p:nvPr>
            <p:ph type="title"/>
          </p:nvPr>
        </p:nvSpPr>
        <p:spPr>
          <a:xfrm>
            <a:off x="685800" y="357798"/>
            <a:ext cx="12725400" cy="1230153"/>
          </a:xfrm>
        </p:spPr>
        <p:txBody>
          <a:bodyPr/>
          <a:lstStyle/>
          <a:p>
            <a:r>
              <a:rPr lang="en-US">
                <a:effectLst/>
              </a:rPr>
              <a:t>Plan review timing</a:t>
            </a:r>
            <a:endParaRPr lang="en-US"/>
          </a:p>
        </p:txBody>
      </p:sp>
      <p:sp>
        <p:nvSpPr>
          <p:cNvPr id="3" name="Text Placeholder 2">
            <a:extLst>
              <a:ext uri="{FF2B5EF4-FFF2-40B4-BE49-F238E27FC236}">
                <a16:creationId xmlns:a16="http://schemas.microsoft.com/office/drawing/2014/main" id="{9D652A91-421B-DEF5-D11E-DDBC6E926043}"/>
              </a:ext>
            </a:extLst>
          </p:cNvPr>
          <p:cNvSpPr>
            <a:spLocks noGrp="1"/>
          </p:cNvSpPr>
          <p:nvPr>
            <p:ph type="body" sz="quarter" idx="11"/>
          </p:nvPr>
        </p:nvSpPr>
        <p:spPr>
          <a:xfrm>
            <a:off x="3429000" y="2057400"/>
            <a:ext cx="10078662" cy="585788"/>
          </a:xfrm>
        </p:spPr>
        <p:txBody>
          <a:bodyPr/>
          <a:lstStyle/>
          <a:p>
            <a:pPr>
              <a:spcAft>
                <a:spcPts val="825"/>
              </a:spcAft>
            </a:pPr>
            <a:r>
              <a:rPr lang="en-US"/>
              <a:t>Reviews are requested before full development plan is set</a:t>
            </a:r>
          </a:p>
        </p:txBody>
      </p:sp>
      <p:sp>
        <p:nvSpPr>
          <p:cNvPr id="4" name="Text Placeholder 3">
            <a:extLst>
              <a:ext uri="{FF2B5EF4-FFF2-40B4-BE49-F238E27FC236}">
                <a16:creationId xmlns:a16="http://schemas.microsoft.com/office/drawing/2014/main" id="{E9BEC7AA-C6C6-1C01-6952-DC5A289F74E3}"/>
              </a:ext>
            </a:extLst>
          </p:cNvPr>
          <p:cNvSpPr>
            <a:spLocks noGrp="1"/>
          </p:cNvSpPr>
          <p:nvPr>
            <p:ph type="body" sz="quarter" idx="12"/>
          </p:nvPr>
        </p:nvSpPr>
        <p:spPr>
          <a:xfrm>
            <a:off x="3700109" y="2790112"/>
            <a:ext cx="9076090" cy="3077287"/>
          </a:xfrm>
        </p:spPr>
        <p:txBody>
          <a:bodyPr/>
          <a:lstStyle/>
          <a:p>
            <a:pPr marL="342900" indent="-342900">
              <a:buFont typeface="Arial" panose="020B0604020202020204" pitchFamily="34" charset="0"/>
              <a:buChar char="•"/>
            </a:pPr>
            <a:r>
              <a:rPr lang="en-US" dirty="0"/>
              <a:t>Environmental Review (especially the AUAR) does not specifically identify a proposed project, but a list of development scenarios to consider.</a:t>
            </a:r>
          </a:p>
          <a:p>
            <a:pPr marL="342900" indent="-342900">
              <a:buFont typeface="Arial" panose="020B0604020202020204" pitchFamily="34" charset="0"/>
              <a:buChar char="•"/>
            </a:pPr>
            <a:r>
              <a:rPr lang="en-US" dirty="0"/>
              <a:t>Comprehensive Plan Amendments authorize a change of land use, not a specific development.</a:t>
            </a:r>
          </a:p>
          <a:p>
            <a:pPr marL="342900" indent="-342900">
              <a:buFont typeface="Arial" panose="020B0604020202020204" pitchFamily="34" charset="0"/>
              <a:buChar char="•"/>
            </a:pPr>
            <a:r>
              <a:rPr lang="en-US" dirty="0"/>
              <a:t>Industrial waste permitting occurs after the development is built and the strength of the discharge is measured.</a:t>
            </a:r>
          </a:p>
          <a:p>
            <a:pPr marL="342900" indent="-342900">
              <a:buFont typeface="Arial" panose="020B0604020202020204" pitchFamily="34" charset="0"/>
              <a:buChar char="•"/>
            </a:pPr>
            <a:r>
              <a:rPr lang="en-US" dirty="0"/>
              <a:t>Met Council staff are being asked to offer comments without complete information on the impact these </a:t>
            </a:r>
            <a:r>
              <a:rPr lang="en-US" dirty="0">
                <a:solidFill>
                  <a:srgbClr val="333333"/>
                </a:solidFill>
                <a:latin typeface="+mn-lt"/>
              </a:rPr>
              <a:t>high-volume water user</a:t>
            </a:r>
            <a:r>
              <a:rPr lang="en-US" dirty="0"/>
              <a:t>s might have on the environment, water supplies, and regional systems.</a:t>
            </a:r>
          </a:p>
          <a:p>
            <a:pPr marL="342900" indent="-342900">
              <a:buFont typeface="Arial" panose="020B0604020202020204" pitchFamily="34" charset="0"/>
              <a:buChar char="•"/>
            </a:pPr>
            <a:endParaRPr lang="en-US" dirty="0"/>
          </a:p>
        </p:txBody>
      </p:sp>
      <p:pic>
        <p:nvPicPr>
          <p:cNvPr id="23" name="Picture 22" descr="This is an image of the step-wise planning process. ">
            <a:extLst>
              <a:ext uri="{FF2B5EF4-FFF2-40B4-BE49-F238E27FC236}">
                <a16:creationId xmlns:a16="http://schemas.microsoft.com/office/drawing/2014/main" id="{9B68DCC3-CFE6-F311-16EC-49747C60A1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3795" y="5867400"/>
            <a:ext cx="6748718" cy="1925922"/>
          </a:xfrm>
          <a:prstGeom prst="rect">
            <a:avLst/>
          </a:prstGeom>
        </p:spPr>
      </p:pic>
      <p:pic>
        <p:nvPicPr>
          <p:cNvPr id="9" name="Picture Placeholder 8" descr="Silver stopwatch">
            <a:extLst>
              <a:ext uri="{FF2B5EF4-FFF2-40B4-BE49-F238E27FC236}">
                <a16:creationId xmlns:a16="http://schemas.microsoft.com/office/drawing/2014/main" id="{CF355A39-6D51-91B0-632A-E87437BA3C61}"/>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25195929"/>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AE64B-E8D4-A3BF-8948-BD1D276B0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FFF054-A3C6-15D7-571D-FD591AA8D278}"/>
              </a:ext>
            </a:extLst>
          </p:cNvPr>
          <p:cNvSpPr>
            <a:spLocks noGrp="1"/>
          </p:cNvSpPr>
          <p:nvPr>
            <p:ph type="title"/>
          </p:nvPr>
        </p:nvSpPr>
        <p:spPr/>
        <p:txBody>
          <a:bodyPr/>
          <a:lstStyle/>
          <a:p>
            <a:r>
              <a:rPr lang="en-US"/>
              <a:t>Regional growth management</a:t>
            </a:r>
          </a:p>
        </p:txBody>
      </p:sp>
      <p:sp>
        <p:nvSpPr>
          <p:cNvPr id="3" name="Text Placeholder 2">
            <a:extLst>
              <a:ext uri="{FF2B5EF4-FFF2-40B4-BE49-F238E27FC236}">
                <a16:creationId xmlns:a16="http://schemas.microsoft.com/office/drawing/2014/main" id="{DD182BCF-4382-93EE-8CAC-156EC487C541}"/>
              </a:ext>
            </a:extLst>
          </p:cNvPr>
          <p:cNvSpPr>
            <a:spLocks noGrp="1"/>
          </p:cNvSpPr>
          <p:nvPr>
            <p:ph type="body" sz="quarter" idx="11"/>
          </p:nvPr>
        </p:nvSpPr>
        <p:spPr>
          <a:xfrm>
            <a:off x="3700108" y="2087462"/>
            <a:ext cx="9482491" cy="585788"/>
          </a:xfrm>
        </p:spPr>
        <p:txBody>
          <a:bodyPr/>
          <a:lstStyle/>
          <a:p>
            <a:pPr>
              <a:spcAft>
                <a:spcPts val="825"/>
              </a:spcAft>
            </a:pPr>
            <a:r>
              <a:rPr lang="en-US"/>
              <a:t>Long-term effects of large volume water users</a:t>
            </a:r>
          </a:p>
        </p:txBody>
      </p:sp>
      <p:sp>
        <p:nvSpPr>
          <p:cNvPr id="4" name="Text Placeholder 3">
            <a:extLst>
              <a:ext uri="{FF2B5EF4-FFF2-40B4-BE49-F238E27FC236}">
                <a16:creationId xmlns:a16="http://schemas.microsoft.com/office/drawing/2014/main" id="{1B21290A-085D-3CA4-2C6E-4F9D2E50215E}"/>
              </a:ext>
            </a:extLst>
          </p:cNvPr>
          <p:cNvSpPr>
            <a:spLocks noGrp="1"/>
          </p:cNvSpPr>
          <p:nvPr>
            <p:ph type="body" sz="quarter" idx="12"/>
          </p:nvPr>
        </p:nvSpPr>
        <p:spPr>
          <a:xfrm>
            <a:off x="3700109" y="2790113"/>
            <a:ext cx="9076090" cy="3839287"/>
          </a:xfrm>
        </p:spPr>
        <p:txBody>
          <a:bodyPr/>
          <a:lstStyle/>
          <a:p>
            <a:pPr marL="342900" indent="-342900" algn="l">
              <a:spcAft>
                <a:spcPts val="825"/>
              </a:spcAft>
              <a:buFont typeface="Arial" panose="020B0604020202020204" pitchFamily="34" charset="0"/>
              <a:buChar char="•"/>
            </a:pPr>
            <a:r>
              <a:rPr lang="en-US">
                <a:solidFill>
                  <a:srgbClr val="252525"/>
                </a:solidFill>
                <a:latin typeface="+mn-lt"/>
              </a:rPr>
              <a:t>Potential to use regional wastewater capacity planned for a community, including that for planned household growth</a:t>
            </a:r>
          </a:p>
          <a:p>
            <a:pPr marL="342900" indent="-342900" algn="l">
              <a:spcAft>
                <a:spcPts val="825"/>
              </a:spcAft>
              <a:buFont typeface="Arial" panose="020B0604020202020204" pitchFamily="34" charset="0"/>
              <a:buChar char="•"/>
            </a:pPr>
            <a:r>
              <a:rPr lang="en-US">
                <a:solidFill>
                  <a:srgbClr val="252525"/>
                </a:solidFill>
                <a:latin typeface="+mn-lt"/>
              </a:rPr>
              <a:t>Region will continue to grow, even with those localized constraints, but it will be elsewhere in the region</a:t>
            </a:r>
          </a:p>
          <a:p>
            <a:pPr marL="342900" indent="-342900" algn="l">
              <a:spcAft>
                <a:spcPts val="825"/>
              </a:spcAft>
              <a:buFont typeface="Arial" panose="020B0604020202020204" pitchFamily="34" charset="0"/>
              <a:buChar char="•"/>
            </a:pPr>
            <a:r>
              <a:rPr lang="en-US">
                <a:solidFill>
                  <a:srgbClr val="252525"/>
                </a:solidFill>
                <a:latin typeface="+mn-lt"/>
              </a:rPr>
              <a:t>Growth absorption in response to the newly created “constraint” is not planned for other parts of the region</a:t>
            </a:r>
          </a:p>
          <a:p>
            <a:pPr marL="342900" indent="-342900" algn="l">
              <a:spcAft>
                <a:spcPts val="825"/>
              </a:spcAft>
              <a:buFont typeface="Arial" panose="020B0604020202020204" pitchFamily="34" charset="0"/>
              <a:buChar char="•"/>
            </a:pPr>
            <a:r>
              <a:rPr lang="en-US">
                <a:solidFill>
                  <a:srgbClr val="252525"/>
                </a:solidFill>
                <a:latin typeface="+mn-lt"/>
              </a:rPr>
              <a:t>May require the Council to reconsider its allocation of regional forecasts and its capital plans for wastewater</a:t>
            </a:r>
          </a:p>
          <a:p>
            <a:pPr marL="342900" indent="-342900" algn="l">
              <a:spcAft>
                <a:spcPts val="825"/>
              </a:spcAft>
              <a:buFont typeface="Arial" panose="020B0604020202020204" pitchFamily="34" charset="0"/>
              <a:buChar char="•"/>
            </a:pPr>
            <a:endParaRPr lang="en-US">
              <a:latin typeface="+mn-lt"/>
            </a:endParaRPr>
          </a:p>
        </p:txBody>
      </p:sp>
      <p:pic>
        <p:nvPicPr>
          <p:cNvPr id="7" name="Picture Placeholder 6">
            <a:extLst>
              <a:ext uri="{FF2B5EF4-FFF2-40B4-BE49-F238E27FC236}">
                <a16:creationId xmlns:a16="http://schemas.microsoft.com/office/drawing/2014/main" id="{69485E1C-0B45-1BAF-F979-9101875C91B2}"/>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484545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D111-BEE6-2D73-FAA7-FC5A69E486DA}"/>
              </a:ext>
            </a:extLst>
          </p:cNvPr>
          <p:cNvSpPr>
            <a:spLocks noGrp="1"/>
          </p:cNvSpPr>
          <p:nvPr>
            <p:ph type="title"/>
          </p:nvPr>
        </p:nvSpPr>
        <p:spPr/>
        <p:txBody>
          <a:bodyPr/>
          <a:lstStyle/>
          <a:p>
            <a:r>
              <a:rPr lang="en-US"/>
              <a:t>Conclusions</a:t>
            </a:r>
          </a:p>
        </p:txBody>
      </p:sp>
      <p:sp>
        <p:nvSpPr>
          <p:cNvPr id="3" name="Text Placeholder 2">
            <a:extLst>
              <a:ext uri="{FF2B5EF4-FFF2-40B4-BE49-F238E27FC236}">
                <a16:creationId xmlns:a16="http://schemas.microsoft.com/office/drawing/2014/main" id="{7A1FE334-58AA-363C-F1A8-DCE14E0FAB3D}"/>
              </a:ext>
            </a:extLst>
          </p:cNvPr>
          <p:cNvSpPr>
            <a:spLocks noGrp="1"/>
          </p:cNvSpPr>
          <p:nvPr>
            <p:ph type="body" sz="quarter" idx="11"/>
          </p:nvPr>
        </p:nvSpPr>
        <p:spPr>
          <a:xfrm>
            <a:off x="3657600" y="1942149"/>
            <a:ext cx="9918700" cy="585788"/>
          </a:xfrm>
        </p:spPr>
        <p:txBody>
          <a:bodyPr/>
          <a:lstStyle/>
          <a:p>
            <a:r>
              <a:rPr lang="en-US" dirty="0">
                <a:latin typeface="Arial"/>
                <a:cs typeface="Arial"/>
              </a:rPr>
              <a:t>How to best advance regional goals</a:t>
            </a:r>
            <a:endParaRPr lang="en-US" dirty="0"/>
          </a:p>
        </p:txBody>
      </p:sp>
      <p:sp>
        <p:nvSpPr>
          <p:cNvPr id="4" name="Text Placeholder 3">
            <a:extLst>
              <a:ext uri="{FF2B5EF4-FFF2-40B4-BE49-F238E27FC236}">
                <a16:creationId xmlns:a16="http://schemas.microsoft.com/office/drawing/2014/main" id="{9BF5F9E6-083A-9FF9-F50F-C0F4C3B361A7}"/>
              </a:ext>
            </a:extLst>
          </p:cNvPr>
          <p:cNvSpPr>
            <a:spLocks noGrp="1"/>
          </p:cNvSpPr>
          <p:nvPr>
            <p:ph type="body" sz="quarter" idx="12"/>
          </p:nvPr>
        </p:nvSpPr>
        <p:spPr>
          <a:xfrm>
            <a:off x="3962400" y="2646263"/>
            <a:ext cx="9613900" cy="4281488"/>
          </a:xfrm>
        </p:spPr>
        <p:txBody>
          <a:bodyPr/>
          <a:lstStyle/>
          <a:p>
            <a:r>
              <a:rPr lang="en-US" dirty="0"/>
              <a:t>Council needs to be able to continue to provide regional service with the same (or better) levels of service while minimizing additional financial and environmental costs to the region and our communities.</a:t>
            </a:r>
          </a:p>
          <a:p>
            <a:r>
              <a:rPr lang="en-US" dirty="0"/>
              <a:t>Region can have industrial growth without necessarily sacrificing future needs, but we need the right information and the right time to make the best decision.</a:t>
            </a:r>
          </a:p>
          <a:p>
            <a:r>
              <a:rPr lang="en-US" dirty="0"/>
              <a:t>Local government staff need support to assess the trade-offs for their community.</a:t>
            </a:r>
          </a:p>
          <a:p>
            <a:pPr marL="0" indent="0">
              <a:buNone/>
            </a:pPr>
            <a:endParaRPr lang="en-US" b="1" dirty="0">
              <a:solidFill>
                <a:schemeClr val="accent1"/>
              </a:solidFill>
            </a:endParaRPr>
          </a:p>
          <a:p>
            <a:pPr marL="0" indent="0">
              <a:buNone/>
            </a:pPr>
            <a:r>
              <a:rPr lang="en-US" b="1" dirty="0">
                <a:solidFill>
                  <a:schemeClr val="accent1"/>
                </a:solidFill>
              </a:rPr>
              <a:t>What’s next:</a:t>
            </a:r>
          </a:p>
          <a:p>
            <a:r>
              <a:rPr lang="en-US" dirty="0"/>
              <a:t>ES finalizing projects to provide a greater understanding of environmental, water supply, and wastewater system impacts.</a:t>
            </a:r>
          </a:p>
          <a:p>
            <a:r>
              <a:rPr lang="en-US" dirty="0"/>
              <a:t>Potential discussions about developing new Met Council policy to address growth management needs. </a:t>
            </a:r>
          </a:p>
          <a:p>
            <a:endParaRPr lang="en-US" dirty="0"/>
          </a:p>
        </p:txBody>
      </p:sp>
      <p:pic>
        <p:nvPicPr>
          <p:cNvPr id="6" name="Picture 5" descr="This is an image of a bottling company.">
            <a:extLst>
              <a:ext uri="{FF2B5EF4-FFF2-40B4-BE49-F238E27FC236}">
                <a16:creationId xmlns:a16="http://schemas.microsoft.com/office/drawing/2014/main" id="{EF05490B-788B-7E3D-F46C-2758D7F3E4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20603"/>
            <a:ext cx="3144135" cy="2149989"/>
          </a:xfrm>
          <a:prstGeom prst="rect">
            <a:avLst/>
          </a:prstGeom>
        </p:spPr>
      </p:pic>
      <p:pic>
        <p:nvPicPr>
          <p:cNvPr id="8" name="Picture 7" descr="This is an image of alternative aviation fuel.">
            <a:extLst>
              <a:ext uri="{FF2B5EF4-FFF2-40B4-BE49-F238E27FC236}">
                <a16:creationId xmlns:a16="http://schemas.microsoft.com/office/drawing/2014/main" id="{79BBC570-87CA-F98D-E583-5A41F06754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4" y="3903249"/>
            <a:ext cx="3144135" cy="2129137"/>
          </a:xfrm>
          <a:prstGeom prst="rect">
            <a:avLst/>
          </a:prstGeom>
        </p:spPr>
      </p:pic>
      <p:pic>
        <p:nvPicPr>
          <p:cNvPr id="7" name="Picture 6" descr="This is a data center">
            <a:extLst>
              <a:ext uri="{FF2B5EF4-FFF2-40B4-BE49-F238E27FC236}">
                <a16:creationId xmlns:a16="http://schemas.microsoft.com/office/drawing/2014/main" id="{50B277FB-7C76-E7A1-9670-0670A56F85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082243"/>
            <a:ext cx="3159825" cy="2154166"/>
          </a:xfrm>
          <a:prstGeom prst="rect">
            <a:avLst/>
          </a:prstGeom>
        </p:spPr>
      </p:pic>
    </p:spTree>
    <p:extLst>
      <p:ext uri="{BB962C8B-B14F-4D97-AF65-F5344CB8AC3E}">
        <p14:creationId xmlns:p14="http://schemas.microsoft.com/office/powerpoint/2010/main" val="725834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CE63F-928E-0D47-CAB8-0CA7D3045B86}"/>
              </a:ext>
            </a:extLst>
          </p:cNvPr>
          <p:cNvSpPr>
            <a:spLocks noGrp="1"/>
          </p:cNvSpPr>
          <p:nvPr>
            <p:ph type="title"/>
          </p:nvPr>
        </p:nvSpPr>
        <p:spPr/>
        <p:txBody>
          <a:bodyPr/>
          <a:lstStyle/>
          <a:p>
            <a:r>
              <a:rPr lang="en-US"/>
              <a:t>Presentation outline</a:t>
            </a:r>
          </a:p>
        </p:txBody>
      </p:sp>
      <p:graphicFrame>
        <p:nvGraphicFramePr>
          <p:cNvPr id="3" name="Diagram 2" descr="This is the outline of the talk. We will cover the background, the planning process, key areas of concern, and offer conclusions.">
            <a:extLst>
              <a:ext uri="{FF2B5EF4-FFF2-40B4-BE49-F238E27FC236}">
                <a16:creationId xmlns:a16="http://schemas.microsoft.com/office/drawing/2014/main" id="{A16FB273-76BD-A514-D22F-711B61D6A609}"/>
              </a:ext>
            </a:extLst>
          </p:cNvPr>
          <p:cNvGraphicFramePr/>
          <p:nvPr>
            <p:extLst>
              <p:ext uri="{D42A27DB-BD31-4B8C-83A1-F6EECF244321}">
                <p14:modId xmlns:p14="http://schemas.microsoft.com/office/powerpoint/2010/main" val="1585564407"/>
              </p:ext>
            </p:extLst>
          </p:nvPr>
        </p:nvGraphicFramePr>
        <p:xfrm>
          <a:off x="2590800" y="2057400"/>
          <a:ext cx="8763000"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0069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C765-7300-AD6D-B6CA-B269FFF75259}"/>
              </a:ext>
            </a:extLst>
          </p:cNvPr>
          <p:cNvSpPr>
            <a:spLocks noGrp="1"/>
          </p:cNvSpPr>
          <p:nvPr>
            <p:ph type="title"/>
          </p:nvPr>
        </p:nvSpPr>
        <p:spPr/>
        <p:txBody>
          <a:bodyPr/>
          <a:lstStyle/>
          <a:p>
            <a:r>
              <a:rPr lang="en-US"/>
              <a:t>Location, location, location</a:t>
            </a:r>
          </a:p>
        </p:txBody>
      </p:sp>
      <p:sp>
        <p:nvSpPr>
          <p:cNvPr id="3" name="Text Placeholder 2">
            <a:extLst>
              <a:ext uri="{FF2B5EF4-FFF2-40B4-BE49-F238E27FC236}">
                <a16:creationId xmlns:a16="http://schemas.microsoft.com/office/drawing/2014/main" id="{E7925590-FAE3-E846-069A-B958190AFB19}"/>
              </a:ext>
            </a:extLst>
          </p:cNvPr>
          <p:cNvSpPr>
            <a:spLocks noGrp="1"/>
          </p:cNvSpPr>
          <p:nvPr>
            <p:ph type="body" sz="quarter" idx="11"/>
          </p:nvPr>
        </p:nvSpPr>
        <p:spPr>
          <a:xfrm>
            <a:off x="6064842" y="2513684"/>
            <a:ext cx="6736757" cy="585788"/>
          </a:xfrm>
        </p:spPr>
        <p:txBody>
          <a:bodyPr/>
          <a:lstStyle/>
          <a:p>
            <a:r>
              <a:rPr lang="en-US" dirty="0"/>
              <a:t>What makes an ‘ideal’ location for high-volume water users?</a:t>
            </a:r>
          </a:p>
        </p:txBody>
      </p:sp>
      <p:sp>
        <p:nvSpPr>
          <p:cNvPr id="4" name="Text Placeholder 3">
            <a:extLst>
              <a:ext uri="{FF2B5EF4-FFF2-40B4-BE49-F238E27FC236}">
                <a16:creationId xmlns:a16="http://schemas.microsoft.com/office/drawing/2014/main" id="{296901C2-0C64-F8E3-FFC2-8CAE0C9BBD18}"/>
              </a:ext>
            </a:extLst>
          </p:cNvPr>
          <p:cNvSpPr>
            <a:spLocks noGrp="1"/>
          </p:cNvSpPr>
          <p:nvPr>
            <p:ph type="body" sz="quarter" idx="12"/>
          </p:nvPr>
        </p:nvSpPr>
        <p:spPr>
          <a:xfrm>
            <a:off x="6064843" y="3191838"/>
            <a:ext cx="6736756" cy="4281488"/>
          </a:xfrm>
        </p:spPr>
        <p:txBody>
          <a:bodyPr/>
          <a:lstStyle/>
          <a:p>
            <a:r>
              <a:rPr lang="en-US" dirty="0"/>
              <a:t>Abundant water</a:t>
            </a:r>
          </a:p>
          <a:p>
            <a:r>
              <a:rPr lang="en-US" dirty="0"/>
              <a:t>Capacity on the electrical grid</a:t>
            </a:r>
          </a:p>
          <a:p>
            <a:r>
              <a:rPr lang="en-US" dirty="0"/>
              <a:t>Fiber optic cables and latency</a:t>
            </a:r>
          </a:p>
          <a:p>
            <a:r>
              <a:rPr lang="en-US" dirty="0"/>
              <a:t>Transportation and distribution corridors</a:t>
            </a:r>
          </a:p>
          <a:p>
            <a:r>
              <a:rPr lang="en-US" dirty="0"/>
              <a:t>Land availability</a:t>
            </a:r>
          </a:p>
          <a:p>
            <a:r>
              <a:rPr lang="en-US" dirty="0"/>
              <a:t>Financial incentives</a:t>
            </a:r>
          </a:p>
          <a:p>
            <a:r>
              <a:rPr lang="en-US" dirty="0"/>
              <a:t>Skilled workforce</a:t>
            </a:r>
          </a:p>
          <a:p>
            <a:endParaRPr lang="en-US" dirty="0"/>
          </a:p>
          <a:p>
            <a:endParaRPr lang="en-US" dirty="0"/>
          </a:p>
        </p:txBody>
      </p:sp>
      <p:pic>
        <p:nvPicPr>
          <p:cNvPr id="11" name="Picture Placeholder 10" descr="This is a location icon.">
            <a:extLst>
              <a:ext uri="{FF2B5EF4-FFF2-40B4-BE49-F238E27FC236}">
                <a16:creationId xmlns:a16="http://schemas.microsoft.com/office/drawing/2014/main" id="{E6588CBF-B0EF-FB9B-A50B-D1DB06882BF5}"/>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b="-476"/>
          <a:stretch>
            <a:fillRect/>
          </a:stretch>
        </p:blipFill>
        <p:spPr>
          <a:xfrm>
            <a:off x="0" y="1704975"/>
            <a:ext cx="6064842" cy="6524625"/>
          </a:xfrm>
          <a:prstGeom prst="rect">
            <a:avLst/>
          </a:prstGeom>
        </p:spPr>
      </p:pic>
    </p:spTree>
    <p:extLst>
      <p:ext uri="{BB962C8B-B14F-4D97-AF65-F5344CB8AC3E}">
        <p14:creationId xmlns:p14="http://schemas.microsoft.com/office/powerpoint/2010/main" val="145489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5F97E-F39E-D141-F796-A7A39F4D64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628A90-22A7-B6CF-2EFA-643D91163D2F}"/>
              </a:ext>
            </a:extLst>
          </p:cNvPr>
          <p:cNvSpPr>
            <a:spLocks noGrp="1"/>
          </p:cNvSpPr>
          <p:nvPr>
            <p:ph type="title"/>
          </p:nvPr>
        </p:nvSpPr>
        <p:spPr>
          <a:xfrm>
            <a:off x="381000" y="457200"/>
            <a:ext cx="13106400" cy="1228725"/>
          </a:xfrm>
        </p:spPr>
        <p:txBody>
          <a:bodyPr/>
          <a:lstStyle/>
          <a:p>
            <a:r>
              <a:rPr lang="en-US"/>
              <a:t>What about the seven-county metro region?</a:t>
            </a:r>
          </a:p>
        </p:txBody>
      </p:sp>
      <p:sp>
        <p:nvSpPr>
          <p:cNvPr id="4" name="Text Placeholder 3">
            <a:extLst>
              <a:ext uri="{FF2B5EF4-FFF2-40B4-BE49-F238E27FC236}">
                <a16:creationId xmlns:a16="http://schemas.microsoft.com/office/drawing/2014/main" id="{D068B118-945E-69E5-B4BC-366E65622DE1}"/>
              </a:ext>
            </a:extLst>
          </p:cNvPr>
          <p:cNvSpPr>
            <a:spLocks noGrp="1"/>
          </p:cNvSpPr>
          <p:nvPr>
            <p:ph type="body" sz="quarter" idx="12"/>
          </p:nvPr>
        </p:nvSpPr>
        <p:spPr>
          <a:xfrm>
            <a:off x="6096000" y="1828800"/>
            <a:ext cx="6736756" cy="6400800"/>
          </a:xfrm>
        </p:spPr>
        <p:txBody>
          <a:bodyPr vert="horz" lIns="91440" tIns="45720" rIns="91440" bIns="45720" rtlCol="0" anchor="t">
            <a:noAutofit/>
          </a:bodyPr>
          <a:lstStyle/>
          <a:p>
            <a:r>
              <a:rPr lang="en-US" sz="1800">
                <a:latin typeface="Arial"/>
                <a:cs typeface="Arial"/>
              </a:rPr>
              <a:t>Abundant water? </a:t>
            </a:r>
          </a:p>
          <a:p>
            <a:pPr lvl="1"/>
            <a:r>
              <a:rPr lang="en-US" sz="1800" b="1">
                <a:solidFill>
                  <a:schemeClr val="accent2"/>
                </a:solidFill>
                <a:latin typeface="Arial"/>
                <a:cs typeface="Arial"/>
              </a:rPr>
              <a:t>Yes</a:t>
            </a:r>
            <a:r>
              <a:rPr lang="en-US" sz="1800">
                <a:latin typeface="Arial"/>
                <a:cs typeface="Arial"/>
              </a:rPr>
              <a:t>, there is a perception of abundance</a:t>
            </a:r>
          </a:p>
          <a:p>
            <a:r>
              <a:rPr lang="en-US" sz="1800">
                <a:latin typeface="Arial"/>
                <a:cs typeface="Arial"/>
              </a:rPr>
              <a:t>Capacity on the electrical grid?</a:t>
            </a:r>
          </a:p>
          <a:p>
            <a:pPr lvl="1"/>
            <a:r>
              <a:rPr lang="en-US" sz="1800" b="1">
                <a:solidFill>
                  <a:schemeClr val="accent2"/>
                </a:solidFill>
                <a:latin typeface="Arial"/>
                <a:cs typeface="Arial"/>
              </a:rPr>
              <a:t>Yes</a:t>
            </a:r>
            <a:r>
              <a:rPr lang="en-US" sz="1800">
                <a:latin typeface="Arial"/>
                <a:cs typeface="Arial"/>
              </a:rPr>
              <a:t>, there is a long-range plan to build up transmission lines across the Midwest</a:t>
            </a:r>
          </a:p>
          <a:p>
            <a:r>
              <a:rPr lang="en-US" sz="1800">
                <a:latin typeface="Arial"/>
                <a:cs typeface="Arial"/>
              </a:rPr>
              <a:t>Fiber optic cables and latency?</a:t>
            </a:r>
          </a:p>
          <a:p>
            <a:pPr lvl="1"/>
            <a:r>
              <a:rPr lang="en-US" sz="1800" b="1">
                <a:solidFill>
                  <a:schemeClr val="accent2"/>
                </a:solidFill>
                <a:latin typeface="Arial"/>
                <a:cs typeface="Arial"/>
              </a:rPr>
              <a:t>Yes</a:t>
            </a:r>
            <a:r>
              <a:rPr lang="en-US" sz="1800">
                <a:latin typeface="Arial"/>
                <a:cs typeface="Arial"/>
              </a:rPr>
              <a:t>, The Minnesota Internet Exchange connects the region to Chicago, Denver, Des Moines and others.</a:t>
            </a:r>
          </a:p>
          <a:p>
            <a:r>
              <a:rPr lang="en-US" sz="1800">
                <a:latin typeface="Arial"/>
                <a:cs typeface="Arial"/>
              </a:rPr>
              <a:t>Transportation and distribution corridors?</a:t>
            </a:r>
          </a:p>
          <a:p>
            <a:pPr lvl="1"/>
            <a:r>
              <a:rPr lang="en-US" sz="1800">
                <a:latin typeface="Arial"/>
                <a:cs typeface="Arial"/>
              </a:rPr>
              <a:t> </a:t>
            </a:r>
            <a:r>
              <a:rPr lang="en-US" sz="1800" b="1">
                <a:solidFill>
                  <a:schemeClr val="accent2"/>
                </a:solidFill>
                <a:latin typeface="Arial"/>
                <a:cs typeface="Arial"/>
              </a:rPr>
              <a:t>Yes</a:t>
            </a:r>
            <a:r>
              <a:rPr lang="en-US" sz="1800">
                <a:latin typeface="Arial"/>
                <a:cs typeface="Arial"/>
              </a:rPr>
              <a:t>, the region has a robust transportation system.</a:t>
            </a:r>
          </a:p>
          <a:p>
            <a:r>
              <a:rPr lang="en-US" sz="1800">
                <a:latin typeface="Arial"/>
                <a:cs typeface="Arial"/>
              </a:rPr>
              <a:t>Land availability?</a:t>
            </a:r>
          </a:p>
          <a:p>
            <a:pPr lvl="1"/>
            <a:r>
              <a:rPr lang="en-US" sz="1800" b="1">
                <a:solidFill>
                  <a:schemeClr val="accent2"/>
                </a:solidFill>
                <a:latin typeface="Arial"/>
                <a:cs typeface="Arial"/>
              </a:rPr>
              <a:t>Yes</a:t>
            </a:r>
            <a:r>
              <a:rPr lang="en-US" sz="1800">
                <a:latin typeface="Arial"/>
                <a:cs typeface="Arial"/>
              </a:rPr>
              <a:t>.</a:t>
            </a:r>
          </a:p>
          <a:p>
            <a:r>
              <a:rPr lang="en-US" sz="1800">
                <a:latin typeface="Arial"/>
                <a:cs typeface="Arial"/>
              </a:rPr>
              <a:t>Financial incentives?</a:t>
            </a:r>
          </a:p>
          <a:p>
            <a:pPr lvl="1"/>
            <a:r>
              <a:rPr lang="en-US" sz="1800" b="1">
                <a:solidFill>
                  <a:schemeClr val="accent2"/>
                </a:solidFill>
                <a:latin typeface="Arial"/>
                <a:cs typeface="Arial"/>
              </a:rPr>
              <a:t>Yes</a:t>
            </a:r>
            <a:r>
              <a:rPr lang="en-US" sz="1800">
                <a:latin typeface="Arial"/>
                <a:cs typeface="Arial"/>
              </a:rPr>
              <a:t>, MN DEED and Greater MSP are recruiting industry to the state and region.</a:t>
            </a:r>
          </a:p>
          <a:p>
            <a:r>
              <a:rPr lang="en-US" sz="1800">
                <a:latin typeface="Arial"/>
                <a:cs typeface="Arial"/>
              </a:rPr>
              <a:t>Skilled workforce?</a:t>
            </a:r>
          </a:p>
          <a:p>
            <a:pPr lvl="1"/>
            <a:r>
              <a:rPr lang="en-US" sz="1800" b="1">
                <a:solidFill>
                  <a:schemeClr val="accent2"/>
                </a:solidFill>
                <a:latin typeface="Arial"/>
                <a:cs typeface="Arial"/>
              </a:rPr>
              <a:t>Yes</a:t>
            </a:r>
            <a:r>
              <a:rPr lang="en-US" sz="1800">
                <a:latin typeface="Arial"/>
                <a:cs typeface="Arial"/>
              </a:rPr>
              <a:t>, we have a strong, skilled workforce.</a:t>
            </a:r>
          </a:p>
          <a:p>
            <a:r>
              <a:rPr lang="en-US" sz="1800">
                <a:latin typeface="Arial"/>
                <a:cs typeface="Arial"/>
              </a:rPr>
              <a:t>Cold climate?</a:t>
            </a:r>
          </a:p>
          <a:p>
            <a:pPr lvl="1"/>
            <a:r>
              <a:rPr lang="en-US" sz="1800" b="1">
                <a:solidFill>
                  <a:schemeClr val="accent2"/>
                </a:solidFill>
                <a:latin typeface="Arial"/>
                <a:cs typeface="Arial"/>
              </a:rPr>
              <a:t>Yes</a:t>
            </a:r>
            <a:r>
              <a:rPr lang="en-US" sz="1800">
                <a:latin typeface="Arial"/>
                <a:cs typeface="Arial"/>
              </a:rPr>
              <a:t>, this helps offset cooling/electrical needs.</a:t>
            </a:r>
          </a:p>
          <a:p>
            <a:endParaRPr lang="en-US" sz="1800"/>
          </a:p>
          <a:p>
            <a:endParaRPr lang="en-US" sz="1800"/>
          </a:p>
        </p:txBody>
      </p:sp>
      <p:pic>
        <p:nvPicPr>
          <p:cNvPr id="9" name="Picture Placeholder 8" descr="This is a land use map of the seven-county metro region. ">
            <a:extLst>
              <a:ext uri="{FF2B5EF4-FFF2-40B4-BE49-F238E27FC236}">
                <a16:creationId xmlns:a16="http://schemas.microsoft.com/office/drawing/2014/main" id="{2A5D4862-BD09-B8AE-6F4F-2DC795B3CE57}"/>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l="2762" r="2762"/>
          <a:stretch/>
        </p:blipFill>
        <p:spPr>
          <a:xfrm>
            <a:off x="381000" y="1704814"/>
            <a:ext cx="5213206" cy="6524786"/>
          </a:xfrm>
        </p:spPr>
      </p:pic>
    </p:spTree>
    <p:extLst>
      <p:ext uri="{BB962C8B-B14F-4D97-AF65-F5344CB8AC3E}">
        <p14:creationId xmlns:p14="http://schemas.microsoft.com/office/powerpoint/2010/main" val="1431177930"/>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220D-4E8A-8F0A-2C01-AFAC82FEFF9A}"/>
              </a:ext>
            </a:extLst>
          </p:cNvPr>
          <p:cNvSpPr>
            <a:spLocks noGrp="1"/>
          </p:cNvSpPr>
          <p:nvPr>
            <p:ph type="title"/>
          </p:nvPr>
        </p:nvSpPr>
        <p:spPr/>
        <p:txBody>
          <a:bodyPr/>
          <a:lstStyle/>
          <a:p>
            <a:r>
              <a:rPr lang="en-US"/>
              <a:t>How do we plan for this?</a:t>
            </a:r>
          </a:p>
        </p:txBody>
      </p:sp>
      <p:grpSp>
        <p:nvGrpSpPr>
          <p:cNvPr id="16" name="Group 15" descr="This is a step-wise image of the planning process. The first step is that Economic development teams help site the project, municipalities are approach to evaluate siting, agreements are reached and the project to public, and concerns are raised by citizens, legislators, water managers. The Met Council reviews the plans once the project goes public.">
            <a:extLst>
              <a:ext uri="{FF2B5EF4-FFF2-40B4-BE49-F238E27FC236}">
                <a16:creationId xmlns:a16="http://schemas.microsoft.com/office/drawing/2014/main" id="{1106FE1F-5345-4078-B6BC-BA9A767F1EEE}"/>
              </a:ext>
            </a:extLst>
          </p:cNvPr>
          <p:cNvGrpSpPr/>
          <p:nvPr/>
        </p:nvGrpSpPr>
        <p:grpSpPr>
          <a:xfrm>
            <a:off x="1870129" y="2914934"/>
            <a:ext cx="10217505" cy="4781269"/>
            <a:chOff x="1870129" y="2914934"/>
            <a:chExt cx="10217505" cy="4781269"/>
          </a:xfrm>
        </p:grpSpPr>
        <p:pic>
          <p:nvPicPr>
            <p:cNvPr id="3" name="Graphic 2" descr="Production outline">
              <a:extLst>
                <a:ext uri="{FF2B5EF4-FFF2-40B4-BE49-F238E27FC236}">
                  <a16:creationId xmlns:a16="http://schemas.microsoft.com/office/drawing/2014/main" id="{4FBB0DB9-1950-1A36-E99A-0DD93E45CA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1800" y="4343400"/>
              <a:ext cx="914400" cy="914400"/>
            </a:xfrm>
            <a:prstGeom prst="rect">
              <a:avLst/>
            </a:prstGeom>
          </p:spPr>
        </p:pic>
        <p:pic>
          <p:nvPicPr>
            <p:cNvPr id="4" name="Graphic 3" descr="Chat with solid fill">
              <a:extLst>
                <a:ext uri="{FF2B5EF4-FFF2-40B4-BE49-F238E27FC236}">
                  <a16:creationId xmlns:a16="http://schemas.microsoft.com/office/drawing/2014/main" id="{8D820CDC-1748-7700-59E5-F05B3AE2D1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76033" y="4388954"/>
              <a:ext cx="914400" cy="914400"/>
            </a:xfrm>
            <a:prstGeom prst="rect">
              <a:avLst/>
            </a:prstGeom>
          </p:spPr>
        </p:pic>
        <p:pic>
          <p:nvPicPr>
            <p:cNvPr id="5" name="Graphic 4" descr="Contract outline">
              <a:extLst>
                <a:ext uri="{FF2B5EF4-FFF2-40B4-BE49-F238E27FC236}">
                  <a16:creationId xmlns:a16="http://schemas.microsoft.com/office/drawing/2014/main" id="{58DEAD1C-9AD2-1EB7-0B5A-8852BED7F5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74622" y="4388954"/>
              <a:ext cx="914400" cy="914400"/>
            </a:xfrm>
            <a:prstGeom prst="rect">
              <a:avLst/>
            </a:prstGeom>
          </p:spPr>
        </p:pic>
        <p:pic>
          <p:nvPicPr>
            <p:cNvPr id="6" name="Graphic 5" descr="Blueprint with solid fill">
              <a:extLst>
                <a:ext uri="{FF2B5EF4-FFF2-40B4-BE49-F238E27FC236}">
                  <a16:creationId xmlns:a16="http://schemas.microsoft.com/office/drawing/2014/main" id="{09DAD29A-4C5B-4BF2-C993-7D7EBE504A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73211" y="4343400"/>
              <a:ext cx="914400" cy="914400"/>
            </a:xfrm>
            <a:prstGeom prst="rect">
              <a:avLst/>
            </a:prstGeom>
          </p:spPr>
        </p:pic>
        <p:pic>
          <p:nvPicPr>
            <p:cNvPr id="7" name="Picture 6">
              <a:extLst>
                <a:ext uri="{FF2B5EF4-FFF2-40B4-BE49-F238E27FC236}">
                  <a16:creationId xmlns:a16="http://schemas.microsoft.com/office/drawing/2014/main" id="{3E7F82C9-91C0-F38A-8B65-9138905D16CA}"/>
                </a:ext>
              </a:extLst>
            </p:cNvPr>
            <p:cNvPicPr>
              <a:picLocks noChangeAspect="1"/>
            </p:cNvPicPr>
            <p:nvPr/>
          </p:nvPicPr>
          <p:blipFill>
            <a:blip r:embed="rId11"/>
            <a:stretch>
              <a:fillRect/>
            </a:stretch>
          </p:blipFill>
          <p:spPr>
            <a:xfrm>
              <a:off x="1881554" y="4343400"/>
              <a:ext cx="914400" cy="921600"/>
            </a:xfrm>
            <a:prstGeom prst="rect">
              <a:avLst/>
            </a:prstGeom>
          </p:spPr>
        </p:pic>
        <p:cxnSp>
          <p:nvCxnSpPr>
            <p:cNvPr id="8" name="Straight Arrow Connector 7">
              <a:extLst>
                <a:ext uri="{FF2B5EF4-FFF2-40B4-BE49-F238E27FC236}">
                  <a16:creationId xmlns:a16="http://schemas.microsoft.com/office/drawing/2014/main" id="{669AB351-6AEA-890A-20BF-B430DE86EE58}"/>
                </a:ext>
              </a:extLst>
            </p:cNvPr>
            <p:cNvCxnSpPr/>
            <p:nvPr/>
          </p:nvCxnSpPr>
          <p:spPr>
            <a:xfrm>
              <a:off x="4222505" y="4800600"/>
              <a:ext cx="772991" cy="0"/>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C4023ED5-AB24-7333-9C9A-FF064CB03FC6}"/>
                </a:ext>
              </a:extLst>
            </p:cNvPr>
            <p:cNvCxnSpPr/>
            <p:nvPr/>
          </p:nvCxnSpPr>
          <p:spPr>
            <a:xfrm>
              <a:off x="6917688" y="4783684"/>
              <a:ext cx="772991" cy="0"/>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3361867-F1AA-1E7A-2BEB-F7A2FAE62B79}"/>
                </a:ext>
              </a:extLst>
            </p:cNvPr>
            <p:cNvCxnSpPr/>
            <p:nvPr/>
          </p:nvCxnSpPr>
          <p:spPr>
            <a:xfrm>
              <a:off x="9322686" y="4779294"/>
              <a:ext cx="772991" cy="0"/>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1F4208A-C498-F0B5-E9DC-9C0C573D96DB}"/>
                </a:ext>
              </a:extLst>
            </p:cNvPr>
            <p:cNvSpPr txBox="1"/>
            <p:nvPr/>
          </p:nvSpPr>
          <p:spPr>
            <a:xfrm>
              <a:off x="1915649" y="3053434"/>
              <a:ext cx="2112302" cy="1200329"/>
            </a:xfrm>
            <a:prstGeom prst="rect">
              <a:avLst/>
            </a:prstGeom>
            <a:noFill/>
          </p:spPr>
          <p:txBody>
            <a:bodyPr wrap="square" rtlCol="0">
              <a:spAutoFit/>
            </a:bodyPr>
            <a:lstStyle/>
            <a:p>
              <a:pPr algn="ctr"/>
              <a:r>
                <a:rPr lang="en-US" b="1"/>
                <a:t>Economic Development teams help site the project</a:t>
              </a:r>
            </a:p>
          </p:txBody>
        </p:sp>
        <p:sp>
          <p:nvSpPr>
            <p:cNvPr id="12" name="TextBox 11">
              <a:extLst>
                <a:ext uri="{FF2B5EF4-FFF2-40B4-BE49-F238E27FC236}">
                  <a16:creationId xmlns:a16="http://schemas.microsoft.com/office/drawing/2014/main" id="{8D31E156-9C43-623D-53B2-80494D4F1CA4}"/>
                </a:ext>
              </a:extLst>
            </p:cNvPr>
            <p:cNvSpPr txBox="1"/>
            <p:nvPr/>
          </p:nvSpPr>
          <p:spPr>
            <a:xfrm>
              <a:off x="4874260" y="2914934"/>
              <a:ext cx="2112302" cy="1477328"/>
            </a:xfrm>
            <a:prstGeom prst="rect">
              <a:avLst/>
            </a:prstGeom>
            <a:noFill/>
          </p:spPr>
          <p:txBody>
            <a:bodyPr wrap="square" rtlCol="0">
              <a:spAutoFit/>
            </a:bodyPr>
            <a:lstStyle/>
            <a:p>
              <a:pPr algn="ctr"/>
              <a:r>
                <a:rPr lang="en-US" b="1"/>
                <a:t>Municipalities are approached to evaluate land use, power use, water use</a:t>
              </a:r>
            </a:p>
          </p:txBody>
        </p:sp>
        <p:sp>
          <p:nvSpPr>
            <p:cNvPr id="13" name="TextBox 12">
              <a:extLst>
                <a:ext uri="{FF2B5EF4-FFF2-40B4-BE49-F238E27FC236}">
                  <a16:creationId xmlns:a16="http://schemas.microsoft.com/office/drawing/2014/main" id="{B196C51A-85C3-E667-5644-C63167FC73A5}"/>
                </a:ext>
              </a:extLst>
            </p:cNvPr>
            <p:cNvSpPr txBox="1"/>
            <p:nvPr/>
          </p:nvSpPr>
          <p:spPr>
            <a:xfrm>
              <a:off x="7375671" y="2992914"/>
              <a:ext cx="2112302" cy="1200329"/>
            </a:xfrm>
            <a:prstGeom prst="rect">
              <a:avLst/>
            </a:prstGeom>
            <a:noFill/>
          </p:spPr>
          <p:txBody>
            <a:bodyPr wrap="square" rtlCol="0">
              <a:spAutoFit/>
            </a:bodyPr>
            <a:lstStyle/>
            <a:p>
              <a:pPr algn="ctr"/>
              <a:r>
                <a:rPr lang="en-US" b="1"/>
                <a:t>Agreements are reached and the project goes public</a:t>
              </a:r>
            </a:p>
          </p:txBody>
        </p:sp>
        <p:sp>
          <p:nvSpPr>
            <p:cNvPr id="14" name="TextBox 13">
              <a:extLst>
                <a:ext uri="{FF2B5EF4-FFF2-40B4-BE49-F238E27FC236}">
                  <a16:creationId xmlns:a16="http://schemas.microsoft.com/office/drawing/2014/main" id="{7D4F88D6-428E-6FB4-CB53-D9D2876C8EE3}"/>
                </a:ext>
              </a:extLst>
            </p:cNvPr>
            <p:cNvSpPr txBox="1"/>
            <p:nvPr/>
          </p:nvSpPr>
          <p:spPr>
            <a:xfrm>
              <a:off x="9975332" y="2992913"/>
              <a:ext cx="2112302" cy="1200329"/>
            </a:xfrm>
            <a:prstGeom prst="rect">
              <a:avLst/>
            </a:prstGeom>
            <a:noFill/>
          </p:spPr>
          <p:txBody>
            <a:bodyPr wrap="square" rtlCol="0">
              <a:spAutoFit/>
            </a:bodyPr>
            <a:lstStyle/>
            <a:p>
              <a:pPr algn="ctr"/>
              <a:r>
                <a:rPr lang="en-US" b="1"/>
                <a:t>Concerns raised by citizens, legislators, water managers</a:t>
              </a:r>
            </a:p>
          </p:txBody>
        </p:sp>
        <p:pic>
          <p:nvPicPr>
            <p:cNvPr id="15" name="Picture 14">
              <a:extLst>
                <a:ext uri="{FF2B5EF4-FFF2-40B4-BE49-F238E27FC236}">
                  <a16:creationId xmlns:a16="http://schemas.microsoft.com/office/drawing/2014/main" id="{0073D947-3593-9BB0-9F4E-3FFFD4032A0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70129" y="5354637"/>
              <a:ext cx="2203342" cy="464974"/>
            </a:xfrm>
            <a:prstGeom prst="rect">
              <a:avLst/>
            </a:prstGeom>
          </p:spPr>
        </p:pic>
        <p:sp>
          <p:nvSpPr>
            <p:cNvPr id="18" name="Callout: Up Arrow 17">
              <a:extLst>
                <a:ext uri="{FF2B5EF4-FFF2-40B4-BE49-F238E27FC236}">
                  <a16:creationId xmlns:a16="http://schemas.microsoft.com/office/drawing/2014/main" id="{94A4EE0B-B79B-61A3-4402-EEA7BE11CFE7}"/>
                </a:ext>
              </a:extLst>
            </p:cNvPr>
            <p:cNvSpPr/>
            <p:nvPr/>
          </p:nvSpPr>
          <p:spPr>
            <a:xfrm>
              <a:off x="6035040" y="5374126"/>
              <a:ext cx="4794069" cy="2322077"/>
            </a:xfrm>
            <a:prstGeom prst="upArrowCallout">
              <a:avLst>
                <a:gd name="adj1" fmla="val 25000"/>
                <a:gd name="adj2" fmla="val 22726"/>
                <a:gd name="adj3" fmla="val 18747"/>
                <a:gd name="adj4" fmla="val 56814"/>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a:t>Site Design (Will Serve Notice)</a:t>
              </a:r>
            </a:p>
            <a:p>
              <a:r>
                <a:rPr lang="en-US"/>
                <a:t>Environmental Review (AUAR / EAW / EIS)</a:t>
              </a:r>
            </a:p>
            <a:p>
              <a:r>
                <a:rPr lang="en-US"/>
                <a:t>Comprehensive Plan / Plan Amendment</a:t>
              </a:r>
            </a:p>
          </p:txBody>
        </p:sp>
      </p:grpSp>
    </p:spTree>
    <p:extLst>
      <p:ext uri="{BB962C8B-B14F-4D97-AF65-F5344CB8AC3E}">
        <p14:creationId xmlns:p14="http://schemas.microsoft.com/office/powerpoint/2010/main" val="2300295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495EA-95A9-A747-57A7-068DDE023121}"/>
              </a:ext>
            </a:extLst>
          </p:cNvPr>
          <p:cNvSpPr>
            <a:spLocks noGrp="1"/>
          </p:cNvSpPr>
          <p:nvPr>
            <p:ph type="title"/>
          </p:nvPr>
        </p:nvSpPr>
        <p:spPr/>
        <p:txBody>
          <a:bodyPr/>
          <a:lstStyle/>
          <a:p>
            <a:r>
              <a:rPr lang="en-US"/>
              <a:t>Site design/will serve</a:t>
            </a:r>
          </a:p>
        </p:txBody>
      </p:sp>
      <p:sp>
        <p:nvSpPr>
          <p:cNvPr id="3" name="Text Placeholder 2">
            <a:extLst>
              <a:ext uri="{FF2B5EF4-FFF2-40B4-BE49-F238E27FC236}">
                <a16:creationId xmlns:a16="http://schemas.microsoft.com/office/drawing/2014/main" id="{C84CF7C3-C37E-B7AD-ED2E-6F44B481A6B7}"/>
              </a:ext>
            </a:extLst>
          </p:cNvPr>
          <p:cNvSpPr>
            <a:spLocks noGrp="1"/>
          </p:cNvSpPr>
          <p:nvPr>
            <p:ph type="body" sz="quarter" idx="11"/>
          </p:nvPr>
        </p:nvSpPr>
        <p:spPr/>
        <p:txBody>
          <a:bodyPr/>
          <a:lstStyle/>
          <a:p>
            <a:r>
              <a:rPr lang="en-US"/>
              <a:t>Developers need infrastructure</a:t>
            </a:r>
          </a:p>
        </p:txBody>
      </p:sp>
      <p:sp>
        <p:nvSpPr>
          <p:cNvPr id="4" name="Text Placeholder 3">
            <a:extLst>
              <a:ext uri="{FF2B5EF4-FFF2-40B4-BE49-F238E27FC236}">
                <a16:creationId xmlns:a16="http://schemas.microsoft.com/office/drawing/2014/main" id="{6F5BAD86-51D7-A60A-5F22-16CC4219E771}"/>
              </a:ext>
            </a:extLst>
          </p:cNvPr>
          <p:cNvSpPr>
            <a:spLocks noGrp="1"/>
          </p:cNvSpPr>
          <p:nvPr>
            <p:ph type="body" sz="quarter" idx="12"/>
          </p:nvPr>
        </p:nvSpPr>
        <p:spPr>
          <a:xfrm>
            <a:off x="914400" y="3086100"/>
            <a:ext cx="9448800" cy="2933136"/>
          </a:xfrm>
        </p:spPr>
        <p:txBody>
          <a:bodyPr vert="horz" lIns="91440" tIns="45720" rIns="91440" bIns="45720" rtlCol="0" anchor="t">
            <a:noAutofit/>
          </a:bodyPr>
          <a:lstStyle/>
          <a:p>
            <a:r>
              <a:rPr lang="en-US" dirty="0">
                <a:latin typeface="Arial"/>
                <a:cs typeface="Arial"/>
              </a:rPr>
              <a:t>Greater MSP / Mn DEED / Technical Representatives</a:t>
            </a:r>
          </a:p>
          <a:p>
            <a:r>
              <a:rPr lang="en-US" dirty="0">
                <a:latin typeface="Arial"/>
                <a:cs typeface="Arial"/>
              </a:rPr>
              <a:t>Requests for wastewater service</a:t>
            </a:r>
          </a:p>
          <a:p>
            <a:r>
              <a:rPr lang="en-US" dirty="0">
                <a:latin typeface="Arial"/>
                <a:cs typeface="Arial"/>
              </a:rPr>
              <a:t>The Met Council does not sign non-disclosure agreements</a:t>
            </a:r>
          </a:p>
          <a:p>
            <a:r>
              <a:rPr lang="en-US" dirty="0">
                <a:latin typeface="Arial"/>
                <a:cs typeface="Arial"/>
              </a:rPr>
              <a:t>Met Council evaluates for wastewater system capacity and potential treatment process impacts from a wastewater utility perspective</a:t>
            </a:r>
            <a:endParaRPr lang="en-US" dirty="0"/>
          </a:p>
          <a:p>
            <a:r>
              <a:rPr lang="en-US" dirty="0">
                <a:latin typeface="Arial"/>
                <a:cs typeface="Arial"/>
              </a:rPr>
              <a:t>Through this process ES staff have been engaging with developers' engineers to better understand the developments and to evaluate our ability to serve</a:t>
            </a:r>
          </a:p>
        </p:txBody>
      </p:sp>
      <p:pic>
        <p:nvPicPr>
          <p:cNvPr id="14" name="Picture Placeholder 13" descr="This is an image of water supply infrastructure.">
            <a:extLst>
              <a:ext uri="{FF2B5EF4-FFF2-40B4-BE49-F238E27FC236}">
                <a16:creationId xmlns:a16="http://schemas.microsoft.com/office/drawing/2014/main" id="{D5F82E9F-AB48-5391-FC0F-14180E244CD7}"/>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p:blipFill>
        <p:spPr>
          <a:xfrm>
            <a:off x="11458331" y="1692112"/>
            <a:ext cx="2095500" cy="2130309"/>
          </a:xfrm>
        </p:spPr>
      </p:pic>
      <p:pic>
        <p:nvPicPr>
          <p:cNvPr id="10" name="Picture Placeholder 9" descr="This is an image of transportation infrastructure.">
            <a:extLst>
              <a:ext uri="{FF2B5EF4-FFF2-40B4-BE49-F238E27FC236}">
                <a16:creationId xmlns:a16="http://schemas.microsoft.com/office/drawing/2014/main" id="{D4B9620A-8354-B013-B9F0-65034D3FAFF7}"/>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a:xfrm>
            <a:off x="11458331" y="3994049"/>
            <a:ext cx="2095500" cy="2006523"/>
          </a:xfrm>
        </p:spPr>
      </p:pic>
      <p:pic>
        <p:nvPicPr>
          <p:cNvPr id="12" name="Picture Placeholder 11" descr="This is an image of wastewater infrastructure.">
            <a:extLst>
              <a:ext uri="{FF2B5EF4-FFF2-40B4-BE49-F238E27FC236}">
                <a16:creationId xmlns:a16="http://schemas.microsoft.com/office/drawing/2014/main" id="{2711B2D0-6206-BC65-E746-ED3624A3B17A}"/>
              </a:ext>
            </a:extLst>
          </p:cNvPr>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a:stretch>
            <a:fillRect/>
          </a:stretch>
        </p:blipFill>
        <p:spPr>
          <a:xfrm>
            <a:off x="11468100" y="6172200"/>
            <a:ext cx="2095500" cy="2006523"/>
          </a:xfrm>
        </p:spPr>
      </p:pic>
    </p:spTree>
    <p:extLst>
      <p:ext uri="{BB962C8B-B14F-4D97-AF65-F5344CB8AC3E}">
        <p14:creationId xmlns:p14="http://schemas.microsoft.com/office/powerpoint/2010/main" val="1244113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BECB1-AC6A-6A7A-509F-7F013EAB2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C796F1-4EC5-86C7-8C13-F21A94614BB0}"/>
              </a:ext>
            </a:extLst>
          </p:cNvPr>
          <p:cNvSpPr>
            <a:spLocks noGrp="1"/>
          </p:cNvSpPr>
          <p:nvPr>
            <p:ph type="title"/>
          </p:nvPr>
        </p:nvSpPr>
        <p:spPr/>
        <p:txBody>
          <a:bodyPr/>
          <a:lstStyle/>
          <a:p>
            <a:r>
              <a:rPr lang="en-US"/>
              <a:t>Comprehensive Plan Process</a:t>
            </a:r>
          </a:p>
        </p:txBody>
      </p:sp>
      <p:sp>
        <p:nvSpPr>
          <p:cNvPr id="3" name="Text Placeholder 2">
            <a:extLst>
              <a:ext uri="{FF2B5EF4-FFF2-40B4-BE49-F238E27FC236}">
                <a16:creationId xmlns:a16="http://schemas.microsoft.com/office/drawing/2014/main" id="{185F53DA-1258-519A-5B7C-A8CBC41465A6}"/>
              </a:ext>
            </a:extLst>
          </p:cNvPr>
          <p:cNvSpPr>
            <a:spLocks noGrp="1"/>
          </p:cNvSpPr>
          <p:nvPr>
            <p:ph type="body" sz="quarter" idx="11"/>
          </p:nvPr>
        </p:nvSpPr>
        <p:spPr>
          <a:xfrm>
            <a:off x="3814774" y="1674933"/>
            <a:ext cx="10114586" cy="905410"/>
          </a:xfrm>
        </p:spPr>
        <p:txBody>
          <a:bodyPr/>
          <a:lstStyle/>
          <a:p>
            <a:r>
              <a:rPr lang="en-US" dirty="0"/>
              <a:t>Long Range Planning for Regional Needs  </a:t>
            </a:r>
          </a:p>
        </p:txBody>
      </p:sp>
      <p:sp>
        <p:nvSpPr>
          <p:cNvPr id="4" name="TextBox 3">
            <a:extLst>
              <a:ext uri="{FF2B5EF4-FFF2-40B4-BE49-F238E27FC236}">
                <a16:creationId xmlns:a16="http://schemas.microsoft.com/office/drawing/2014/main" id="{922B46F5-B02F-668D-DA6D-37F16CD1CE68}"/>
              </a:ext>
            </a:extLst>
          </p:cNvPr>
          <p:cNvSpPr txBox="1"/>
          <p:nvPr/>
        </p:nvSpPr>
        <p:spPr>
          <a:xfrm>
            <a:off x="3375660" y="2848510"/>
            <a:ext cx="5433060" cy="5165517"/>
          </a:xfrm>
          <a:prstGeom prst="rect">
            <a:avLst/>
          </a:prstGeom>
        </p:spPr>
        <p:txBody>
          <a:bodyPr vert="horz" lIns="91440" tIns="45720" rIns="91440" bIns="45720" rtlCol="0" anchor="t">
            <a:noAutofit/>
          </a:bodyPr>
          <a:lstStyle>
            <a:lvl1pPr marL="342900" indent="-342900" defTabSz="914400">
              <a:lnSpc>
                <a:spcPct val="90000"/>
              </a:lnSpc>
              <a:spcBef>
                <a:spcPts val="1000"/>
              </a:spcBef>
              <a:buFont typeface="Arial" panose="020B0604020202020204" pitchFamily="34" charset="0"/>
              <a:buChar char="•"/>
              <a:defRPr sz="2000" b="0" i="0">
                <a:latin typeface="Arial"/>
                <a:cs typeface="Arial"/>
              </a:defRPr>
            </a:lvl1pPr>
            <a:lvl2pPr marL="685800" indent="-228600" defTabSz="914400">
              <a:lnSpc>
                <a:spcPct val="90000"/>
              </a:lnSpc>
              <a:spcBef>
                <a:spcPts val="500"/>
              </a:spcBef>
              <a:buFont typeface="Arial" panose="020B0604020202020204" pitchFamily="34" charset="0"/>
              <a:buChar char="•"/>
              <a:defRPr sz="2000" b="0" i="0">
                <a:latin typeface="Arial" panose="020B0604020202020204" pitchFamily="34" charset="0"/>
                <a:cs typeface="Arial" panose="020B0604020202020204" pitchFamily="34" charset="0"/>
              </a:defRPr>
            </a:lvl2pPr>
            <a:lvl3pPr marL="1143000" indent="-228600" defTabSz="914400">
              <a:lnSpc>
                <a:spcPct val="90000"/>
              </a:lnSpc>
              <a:spcBef>
                <a:spcPts val="500"/>
              </a:spcBef>
              <a:buFont typeface="Arial" panose="020B0604020202020204" pitchFamily="34" charset="0"/>
              <a:buChar char="•"/>
              <a:defRPr sz="2000" b="0" i="0">
                <a:latin typeface="Arial" panose="020B0604020202020204" pitchFamily="34" charset="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sz="2000" b="0" i="0">
                <a:latin typeface="Arial" panose="020B0604020202020204" pitchFamily="34" charset="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sz="2000" b="0" i="0">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en-US" dirty="0"/>
              <a:t>Cities, townships and counties in the seven-county area prepare comprehensive plans as required by the Metropolitan Land Planning Act. </a:t>
            </a:r>
          </a:p>
          <a:p>
            <a:pPr marL="0" indent="0">
              <a:buNone/>
            </a:pPr>
            <a:r>
              <a:rPr lang="en-US" dirty="0"/>
              <a:t>Responsibilities of Met Council staff:</a:t>
            </a:r>
          </a:p>
          <a:p>
            <a:r>
              <a:rPr lang="en-US" b="1" dirty="0">
                <a:solidFill>
                  <a:schemeClr val="accent1"/>
                </a:solidFill>
              </a:rPr>
              <a:t>Plan</a:t>
            </a:r>
            <a:r>
              <a:rPr lang="en-US" dirty="0"/>
              <a:t> for regional development in a twenty-five-year horizon every ten years</a:t>
            </a:r>
          </a:p>
          <a:p>
            <a:r>
              <a:rPr lang="en-US" b="1" dirty="0">
                <a:solidFill>
                  <a:schemeClr val="accent1"/>
                </a:solidFill>
              </a:rPr>
              <a:t>Coordinate</a:t>
            </a:r>
            <a:r>
              <a:rPr lang="en-US" dirty="0"/>
              <a:t> review of local comprehensive land use plans and environmental documents</a:t>
            </a:r>
          </a:p>
          <a:p>
            <a:r>
              <a:rPr lang="en-US" b="1" dirty="0">
                <a:solidFill>
                  <a:schemeClr val="accent1"/>
                </a:solidFill>
              </a:rPr>
              <a:t>Provide</a:t>
            </a:r>
            <a:r>
              <a:rPr lang="en-US" dirty="0"/>
              <a:t> professional planning and technical assistance</a:t>
            </a:r>
          </a:p>
          <a:p>
            <a:r>
              <a:rPr lang="en-US" b="1" dirty="0">
                <a:solidFill>
                  <a:schemeClr val="accent1"/>
                </a:solidFill>
              </a:rPr>
              <a:t>Assist</a:t>
            </a:r>
            <a:r>
              <a:rPr lang="en-US" dirty="0"/>
              <a:t> cities with implementing local plans and programs, and help in resolving issues</a:t>
            </a:r>
          </a:p>
          <a:p>
            <a:endParaRPr lang="en-US" dirty="0"/>
          </a:p>
        </p:txBody>
      </p:sp>
      <p:graphicFrame>
        <p:nvGraphicFramePr>
          <p:cNvPr id="5" name="Diagram 4" descr="This is an image showing the three aspects that the Met Council reviews plans for - conformance, consistency, and compatibility.">
            <a:extLst>
              <a:ext uri="{FF2B5EF4-FFF2-40B4-BE49-F238E27FC236}">
                <a16:creationId xmlns:a16="http://schemas.microsoft.com/office/drawing/2014/main" id="{F9252E41-0DCF-685C-998B-1A085E502C06}"/>
              </a:ext>
            </a:extLst>
          </p:cNvPr>
          <p:cNvGraphicFramePr/>
          <p:nvPr>
            <p:extLst>
              <p:ext uri="{D42A27DB-BD31-4B8C-83A1-F6EECF244321}">
                <p14:modId xmlns:p14="http://schemas.microsoft.com/office/powerpoint/2010/main" val="1984632321"/>
              </p:ext>
            </p:extLst>
          </p:nvPr>
        </p:nvGraphicFramePr>
        <p:xfrm>
          <a:off x="8496300" y="3482340"/>
          <a:ext cx="5433060" cy="3627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7919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9B63-E66A-BEE2-DCA4-F38A6E85A9C1}"/>
              </a:ext>
            </a:extLst>
          </p:cNvPr>
          <p:cNvSpPr>
            <a:spLocks noGrp="1"/>
          </p:cNvSpPr>
          <p:nvPr>
            <p:ph type="title"/>
          </p:nvPr>
        </p:nvSpPr>
        <p:spPr>
          <a:xfrm>
            <a:off x="914400" y="383723"/>
            <a:ext cx="11821583" cy="1230153"/>
          </a:xfrm>
        </p:spPr>
        <p:txBody>
          <a:bodyPr anchor="b">
            <a:normAutofit/>
          </a:bodyPr>
          <a:lstStyle/>
          <a:p>
            <a:r>
              <a:rPr lang="en-US"/>
              <a:t>Key areas of concern</a:t>
            </a:r>
          </a:p>
        </p:txBody>
      </p:sp>
      <p:sp>
        <p:nvSpPr>
          <p:cNvPr id="3" name="Text Placeholder 2">
            <a:extLst>
              <a:ext uri="{FF2B5EF4-FFF2-40B4-BE49-F238E27FC236}">
                <a16:creationId xmlns:a16="http://schemas.microsoft.com/office/drawing/2014/main" id="{8BAB188A-5B4A-EDF5-195E-839303AA8097}"/>
              </a:ext>
            </a:extLst>
          </p:cNvPr>
          <p:cNvSpPr>
            <a:spLocks noGrp="1"/>
          </p:cNvSpPr>
          <p:nvPr>
            <p:ph type="body" sz="quarter" idx="11"/>
          </p:nvPr>
        </p:nvSpPr>
        <p:spPr>
          <a:xfrm>
            <a:off x="3700109" y="2087462"/>
            <a:ext cx="9101490" cy="585788"/>
          </a:xfrm>
        </p:spPr>
        <p:txBody>
          <a:bodyPr vert="horz" lIns="91440" tIns="45720" rIns="91440" bIns="45720" rtlCol="0" anchor="b">
            <a:normAutofit/>
          </a:bodyPr>
          <a:lstStyle/>
          <a:p>
            <a:r>
              <a:rPr lang="en-US" sz="2200"/>
              <a:t>Planning without enough information raises areas of concern:</a:t>
            </a:r>
          </a:p>
        </p:txBody>
      </p:sp>
      <p:sp>
        <p:nvSpPr>
          <p:cNvPr id="4" name="Text Placeholder 3">
            <a:extLst>
              <a:ext uri="{FF2B5EF4-FFF2-40B4-BE49-F238E27FC236}">
                <a16:creationId xmlns:a16="http://schemas.microsoft.com/office/drawing/2014/main" id="{7D5BE0FC-774B-98D0-BB74-D8AB0AE28A24}"/>
              </a:ext>
            </a:extLst>
          </p:cNvPr>
          <p:cNvSpPr>
            <a:spLocks noGrp="1"/>
          </p:cNvSpPr>
          <p:nvPr>
            <p:ph type="body" sz="quarter" idx="12"/>
          </p:nvPr>
        </p:nvSpPr>
        <p:spPr>
          <a:xfrm>
            <a:off x="3810000" y="2895600"/>
            <a:ext cx="9076090" cy="4281488"/>
          </a:xfrm>
        </p:spPr>
        <p:txBody>
          <a:bodyPr vert="horz" lIns="91440" tIns="45720" rIns="91440" bIns="45720" rtlCol="0" anchor="t">
            <a:normAutofit/>
          </a:bodyPr>
          <a:lstStyle/>
          <a:p>
            <a:pPr marL="342900" indent="-342900">
              <a:spcAft>
                <a:spcPts val="825"/>
              </a:spcAft>
              <a:buFont typeface="Symbol" panose="05050102010706020507" pitchFamily="18" charset="2"/>
              <a:buChar char=""/>
            </a:pPr>
            <a:r>
              <a:rPr lang="en-US">
                <a:latin typeface="Arial"/>
                <a:cs typeface="Arial"/>
              </a:rPr>
              <a:t>Environmental impacts on nearby water bodies</a:t>
            </a:r>
          </a:p>
          <a:p>
            <a:pPr marL="342900" indent="-342900">
              <a:spcAft>
                <a:spcPts val="825"/>
              </a:spcAft>
              <a:buFont typeface="Symbol" panose="05050102010706020507" pitchFamily="18" charset="2"/>
              <a:buChar char=""/>
            </a:pPr>
            <a:r>
              <a:rPr lang="en-US">
                <a:latin typeface="Arial"/>
                <a:cs typeface="Arial"/>
              </a:rPr>
              <a:t>Risks of municipal permits being used for industrial needs</a:t>
            </a:r>
          </a:p>
          <a:p>
            <a:pPr marL="342900" indent="-342900">
              <a:spcAft>
                <a:spcPts val="825"/>
              </a:spcAft>
              <a:buFont typeface="Symbol" panose="05050102010706020507" pitchFamily="18" charset="2"/>
              <a:buChar char=""/>
            </a:pPr>
            <a:r>
              <a:rPr lang="en-US">
                <a:latin typeface="Arial"/>
                <a:cs typeface="Arial"/>
              </a:rPr>
              <a:t>Industrial use vs. long-term population needs </a:t>
            </a:r>
          </a:p>
          <a:p>
            <a:pPr marL="342900" indent="-342900">
              <a:spcAft>
                <a:spcPts val="825"/>
              </a:spcAft>
              <a:buFont typeface="Symbol" panose="05050102010706020507" pitchFamily="18" charset="2"/>
              <a:buChar char=""/>
            </a:pPr>
            <a:r>
              <a:rPr lang="en-US">
                <a:latin typeface="Arial"/>
                <a:cs typeface="Arial"/>
              </a:rPr>
              <a:t>Cumulative impacts on wastewater and local water supplies</a:t>
            </a:r>
          </a:p>
          <a:p>
            <a:pPr marL="342900" indent="-342900">
              <a:spcAft>
                <a:spcPts val="825"/>
              </a:spcAft>
              <a:buFont typeface="Symbol" panose="05050102010706020507" pitchFamily="18" charset="2"/>
              <a:buChar char=""/>
            </a:pPr>
            <a:r>
              <a:rPr lang="en-US">
                <a:latin typeface="Arial"/>
                <a:cs typeface="Arial"/>
              </a:rPr>
              <a:t>Regional wastewater impacts</a:t>
            </a:r>
          </a:p>
          <a:p>
            <a:pPr marL="342900" indent="-342900">
              <a:spcAft>
                <a:spcPts val="825"/>
              </a:spcAft>
              <a:buFont typeface="Symbol" panose="05050102010706020507" pitchFamily="18" charset="2"/>
              <a:buChar char=""/>
            </a:pPr>
            <a:r>
              <a:rPr lang="en-US">
                <a:latin typeface="Arial"/>
                <a:cs typeface="Arial"/>
              </a:rPr>
              <a:t>Wastewater discharge permitting</a:t>
            </a:r>
            <a:endParaRPr lang="en-US"/>
          </a:p>
          <a:p>
            <a:pPr marL="342900" indent="-342900">
              <a:spcAft>
                <a:spcPts val="825"/>
              </a:spcAft>
              <a:buFont typeface="Symbol" panose="05050102010706020507" pitchFamily="18" charset="2"/>
              <a:buChar char=""/>
            </a:pPr>
            <a:r>
              <a:rPr lang="en-US">
                <a:latin typeface="Arial"/>
                <a:cs typeface="Arial"/>
              </a:rPr>
              <a:t>Plan amendment decisions prior to DNR permitting timing</a:t>
            </a:r>
          </a:p>
          <a:p>
            <a:pPr marL="342900" indent="-342900">
              <a:spcAft>
                <a:spcPts val="825"/>
              </a:spcAft>
              <a:buFont typeface="Symbol" panose="05050102010706020507" pitchFamily="18" charset="2"/>
              <a:buChar char=""/>
            </a:pPr>
            <a:r>
              <a:rPr lang="en-US">
                <a:latin typeface="Arial"/>
                <a:cs typeface="Arial"/>
              </a:rPr>
              <a:t>Regional growth management and capital investment impacts</a:t>
            </a:r>
          </a:p>
          <a:p>
            <a:pPr marL="342900" marR="0" lvl="0" indent="-342900">
              <a:buFont typeface="Symbol" panose="05050102010706020507" pitchFamily="18" charset="2"/>
              <a:buChar char=""/>
            </a:pPr>
            <a:endParaRPr lang="en-US">
              <a:effectLst/>
            </a:endParaRPr>
          </a:p>
          <a:p>
            <a:pPr marL="342900" indent="-342900">
              <a:spcAft>
                <a:spcPts val="825"/>
              </a:spcAft>
              <a:buFont typeface="Arial" panose="020B0604020202020204" pitchFamily="34" charset="0"/>
              <a:buChar char="•"/>
            </a:pPr>
            <a:endParaRPr lang="en-US"/>
          </a:p>
          <a:p>
            <a:pPr>
              <a:spcAft>
                <a:spcPts val="825"/>
              </a:spcAft>
            </a:pPr>
            <a:endParaRPr lang="en-US"/>
          </a:p>
        </p:txBody>
      </p:sp>
      <p:pic>
        <p:nvPicPr>
          <p:cNvPr id="13" name="Picture Placeholder 12" descr="Question mark against red wall">
            <a:extLst>
              <a:ext uri="{FF2B5EF4-FFF2-40B4-BE49-F238E27FC236}">
                <a16:creationId xmlns:a16="http://schemas.microsoft.com/office/drawing/2014/main" id="{B8EC8080-C194-9ACF-347D-BC64BEDA2A6A}"/>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a:xfrm>
            <a:off x="-1492" y="1704814"/>
            <a:ext cx="3105429" cy="6524786"/>
          </a:xfrm>
          <a:noFill/>
        </p:spPr>
      </p:pic>
    </p:spTree>
    <p:extLst>
      <p:ext uri="{BB962C8B-B14F-4D97-AF65-F5344CB8AC3E}">
        <p14:creationId xmlns:p14="http://schemas.microsoft.com/office/powerpoint/2010/main" val="925227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E65D0-5A00-410A-7EE3-6A9D7F6D58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294E90-599E-7701-1E0B-F98F2A2405AA}"/>
              </a:ext>
            </a:extLst>
          </p:cNvPr>
          <p:cNvSpPr>
            <a:spLocks noGrp="1"/>
          </p:cNvSpPr>
          <p:nvPr>
            <p:ph type="title"/>
          </p:nvPr>
        </p:nvSpPr>
        <p:spPr>
          <a:xfrm>
            <a:off x="914400" y="381100"/>
            <a:ext cx="11824167" cy="1228725"/>
          </a:xfrm>
        </p:spPr>
        <p:txBody>
          <a:bodyPr anchor="b">
            <a:normAutofit/>
          </a:bodyPr>
          <a:lstStyle/>
          <a:p>
            <a:r>
              <a:rPr lang="en-US"/>
              <a:t>Impacts on nearby water bodies</a:t>
            </a:r>
          </a:p>
        </p:txBody>
      </p:sp>
      <p:sp>
        <p:nvSpPr>
          <p:cNvPr id="14" name="Text Placeholder 2">
            <a:extLst>
              <a:ext uri="{FF2B5EF4-FFF2-40B4-BE49-F238E27FC236}">
                <a16:creationId xmlns:a16="http://schemas.microsoft.com/office/drawing/2014/main" id="{EF057AA0-1389-C9DA-640E-CAA3DB6CEB5B}"/>
              </a:ext>
            </a:extLst>
          </p:cNvPr>
          <p:cNvSpPr>
            <a:spLocks noGrp="1"/>
          </p:cNvSpPr>
          <p:nvPr>
            <p:ph type="body" sz="quarter" idx="11"/>
          </p:nvPr>
        </p:nvSpPr>
        <p:spPr>
          <a:xfrm>
            <a:off x="1371600" y="2164165"/>
            <a:ext cx="10515600" cy="585788"/>
          </a:xfrm>
        </p:spPr>
        <p:txBody>
          <a:bodyPr/>
          <a:lstStyle/>
          <a:p>
            <a:r>
              <a:rPr lang="en-US"/>
              <a:t>High-volume pumping can affect water quantity and quality</a:t>
            </a:r>
          </a:p>
        </p:txBody>
      </p:sp>
      <p:sp>
        <p:nvSpPr>
          <p:cNvPr id="16" name="Text Placeholder 3">
            <a:extLst>
              <a:ext uri="{FF2B5EF4-FFF2-40B4-BE49-F238E27FC236}">
                <a16:creationId xmlns:a16="http://schemas.microsoft.com/office/drawing/2014/main" id="{CD0BB9FF-65AB-9C76-9DA0-B1437070660D}"/>
              </a:ext>
            </a:extLst>
          </p:cNvPr>
          <p:cNvSpPr>
            <a:spLocks noGrp="1"/>
          </p:cNvSpPr>
          <p:nvPr>
            <p:ph type="body" sz="quarter" idx="12"/>
          </p:nvPr>
        </p:nvSpPr>
        <p:spPr>
          <a:xfrm>
            <a:off x="1613367" y="2819400"/>
            <a:ext cx="11125200" cy="1842305"/>
          </a:xfrm>
        </p:spPr>
        <p:txBody>
          <a:bodyPr/>
          <a:lstStyle/>
          <a:p>
            <a:r>
              <a:rPr lang="en-US"/>
              <a:t>Drawdown cones can lower water levels to inhibit access to shallower wells (well interference).</a:t>
            </a:r>
          </a:p>
          <a:p>
            <a:r>
              <a:rPr lang="en-US"/>
              <a:t>Geogenic pollutants (e.g. arsenic, manganese) can be mobilized into private wells.</a:t>
            </a:r>
          </a:p>
          <a:p>
            <a:r>
              <a:rPr lang="en-US"/>
              <a:t>Groundwater-dependent surface waters (e.g. trout streams, fens, wetlands) can lose connection to groundwater.</a:t>
            </a:r>
          </a:p>
          <a:p>
            <a:r>
              <a:rPr lang="en-US"/>
              <a:t>Increased impervious surfaces (roofs, parking lots) can increase pollution in run-off.</a:t>
            </a:r>
          </a:p>
          <a:p>
            <a:endParaRPr lang="en-US"/>
          </a:p>
        </p:txBody>
      </p:sp>
      <p:pic>
        <p:nvPicPr>
          <p:cNvPr id="13" name="Picture 12" descr="This is an image depicting the impacts of drawdown on the groundwater and surface water features.">
            <a:extLst>
              <a:ext uri="{FF2B5EF4-FFF2-40B4-BE49-F238E27FC236}">
                <a16:creationId xmlns:a16="http://schemas.microsoft.com/office/drawing/2014/main" id="{D93AF0FE-0BB4-548D-AA2E-9606D4C134D5}"/>
              </a:ext>
            </a:extLst>
          </p:cNvPr>
          <p:cNvPicPr>
            <a:picLocks noChangeAspect="1"/>
          </p:cNvPicPr>
          <p:nvPr/>
        </p:nvPicPr>
        <p:blipFill>
          <a:blip r:embed="rId2"/>
          <a:stretch>
            <a:fillRect/>
          </a:stretch>
        </p:blipFill>
        <p:spPr>
          <a:xfrm>
            <a:off x="3200400" y="5257800"/>
            <a:ext cx="7692202" cy="2846983"/>
          </a:xfrm>
          <a:prstGeom prst="rect">
            <a:avLst/>
          </a:prstGeom>
        </p:spPr>
      </p:pic>
    </p:spTree>
    <p:extLst>
      <p:ext uri="{BB962C8B-B14F-4D97-AF65-F5344CB8AC3E}">
        <p14:creationId xmlns:p14="http://schemas.microsoft.com/office/powerpoint/2010/main" val="4285929433"/>
      </p:ext>
    </p:extLst>
  </p:cSld>
  <p:clrMapOvr>
    <a:masterClrMapping/>
  </p:clrMapOvr>
</p:sld>
</file>

<file path=ppt/theme/theme1.xml><?xml version="1.0" encoding="utf-8"?>
<a:theme xmlns:a="http://schemas.openxmlformats.org/drawingml/2006/main" name="Title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FF31130-292C-7642-82EB-1AA299EAA81C}" vid="{FA0042D8-9E8D-0D42-B452-D7B7912370E4}"/>
    </a:ext>
  </a:extLst>
</a:theme>
</file>

<file path=ppt/theme/theme2.xml><?xml version="1.0" encoding="utf-8"?>
<a:theme xmlns:a="http://schemas.openxmlformats.org/drawingml/2006/main" name="Overview and Formatting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FF31130-292C-7642-82EB-1AA299EAA81C}" vid="{7313C208-9A99-A341-BDF7-4C6EEF415579}"/>
    </a:ext>
  </a:extLst>
</a:theme>
</file>

<file path=ppt/theme/theme3.xml><?xml version="1.0" encoding="utf-8"?>
<a:theme xmlns:a="http://schemas.openxmlformats.org/drawingml/2006/main" name="General Content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FF31130-292C-7642-82EB-1AA299EAA81C}" vid="{724D16AF-CBE6-2E41-9625-423A77E19DD5}"/>
    </a:ext>
  </a:extLst>
</a:theme>
</file>

<file path=ppt/theme/theme4.xml><?xml version="1.0" encoding="utf-8"?>
<a:theme xmlns:a="http://schemas.openxmlformats.org/drawingml/2006/main" name="CD Content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FF31130-292C-7642-82EB-1AA299EAA81C}" vid="{5CA4EC1B-6C6C-1144-A1A0-11035DE019A4}"/>
    </a:ext>
  </a:extLst>
</a:theme>
</file>

<file path=ppt/theme/theme5.xml><?xml version="1.0" encoding="utf-8"?>
<a:theme xmlns:a="http://schemas.openxmlformats.org/drawingml/2006/main" name="ES Content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FF31130-292C-7642-82EB-1AA299EAA81C}" vid="{74654D97-0159-BC48-B260-A747952A481D}"/>
    </a:ext>
  </a:extLst>
</a:theme>
</file>

<file path=ppt/theme/theme6.xml><?xml version="1.0" encoding="utf-8"?>
<a:theme xmlns:a="http://schemas.openxmlformats.org/drawingml/2006/main" name="Transportation Content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FF31130-292C-7642-82EB-1AA299EAA81C}" vid="{6D363670-B331-3445-8B2B-4F0AA2D7D2A8}"/>
    </a:ext>
  </a:extLst>
</a:theme>
</file>

<file path=ppt/theme/theme7.xml><?xml version="1.0" encoding="utf-8"?>
<a:theme xmlns:a="http://schemas.openxmlformats.org/drawingml/2006/main" name="Closing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FF31130-292C-7642-82EB-1AA299EAA81C}" vid="{2A2CD035-84E3-E54C-9937-048F2F60B447}"/>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53F896D-637D-CE49-AEDD-CC113F3CBEB8}">
  <we:reference id="9ad68739-82df-4460-a1f5-c9f1317fa0c6" version="1.0.0.8" store="EXCatalog" storeType="EXCatalog"/>
  <we:alternateReferences>
    <we:reference id="WA200003774" version="1.0.0.8"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7f0ffc36-a9af-4332-beee-56f6503c83c2"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CDEBED4953185D4494FB699BC57C8909" ma:contentTypeVersion="11" ma:contentTypeDescription="Create a new document." ma:contentTypeScope="" ma:versionID="23399b8898a419b8d1c6bffc6a78594f">
  <xsd:schema xmlns:xsd="http://www.w3.org/2001/XMLSchema" xmlns:xs="http://www.w3.org/2001/XMLSchema" xmlns:p="http://schemas.microsoft.com/office/2006/metadata/properties" xmlns:ns2="4433a5dd-39bc-449d-9bdb-d12a6a13611b" xmlns:ns3="962adcfb-85f3-40de-a590-6513ded792f5" xmlns:ns4="153d070c-618c-4659-9950-3ff4cc4c0885" targetNamespace="http://schemas.microsoft.com/office/2006/metadata/properties" ma:root="true" ma:fieldsID="56c6aede6b516b38773667895ee1abf7" ns2:_="" ns3:_="" ns4:_="">
    <xsd:import namespace="4433a5dd-39bc-449d-9bdb-d12a6a13611b"/>
    <xsd:import namespace="962adcfb-85f3-40de-a590-6513ded792f5"/>
    <xsd:import namespace="153d070c-618c-4659-9950-3ff4cc4c0885"/>
    <xsd:element name="properties">
      <xsd:complexType>
        <xsd:sequence>
          <xsd:element name="documentManagement">
            <xsd:complexType>
              <xsd:all>
                <xsd:element ref="ns2:UpgradeAction" minOccurs="0"/>
                <xsd:element ref="ns3:MediaServiceFastMetadata" minOccurs="0"/>
                <xsd:element ref="ns3:Owner" minOccurs="0"/>
                <xsd:element ref="ns3:Division" minOccurs="0"/>
                <xsd:element ref="ns3:Department" minOccurs="0"/>
                <xsd:element ref="ns3:Description_x002f_Purpose" minOccurs="0"/>
                <xsd:element ref="ns3:App" minOccurs="0"/>
                <xsd:element ref="ns4:SharedWithUsers" minOccurs="0"/>
                <xsd:element ref="ns4:SharedWithDetails" minOccurs="0"/>
                <xsd:element ref="ns3:MediaServiceObjectDetectorVersions" minOccurs="0"/>
                <xsd:element ref="ns3:MediaServiceSearchProperties" minOccurs="0"/>
                <xsd:element ref="ns3:MediaService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33a5dd-39bc-449d-9bdb-d12a6a13611b" elementFormDefault="qualified">
    <xsd:import namespace="http://schemas.microsoft.com/office/2006/documentManagement/types"/>
    <xsd:import namespace="http://schemas.microsoft.com/office/infopath/2007/PartnerControls"/>
    <xsd:element name="UpgradeAction" ma:index="8" nillable="true" ma:displayName="UpgradeAction" ma:default="" ma:format="Dropdown" ma:internalName="UpgradeAction">
      <xsd:simpleType>
        <xsd:restriction base="dms:Choice">
          <xsd:enumeration value="Primary MetNet site"/>
          <xsd:enumeration value="Team Site"/>
          <xsd:enumeration value="Archive"/>
          <xsd:enumeration value="Dispose"/>
          <xsd:enumeration value="Alternate MetNet Site"/>
        </xsd:restriction>
      </xsd:simpleType>
    </xsd:element>
  </xsd:schema>
  <xsd:schema xmlns:xsd="http://www.w3.org/2001/XMLSchema" xmlns:xs="http://www.w3.org/2001/XMLSchema" xmlns:dms="http://schemas.microsoft.com/office/2006/documentManagement/types" xmlns:pc="http://schemas.microsoft.com/office/infopath/2007/PartnerControls" targetNamespace="962adcfb-85f3-40de-a590-6513ded792f5" elementFormDefault="qualified">
    <xsd:import namespace="http://schemas.microsoft.com/office/2006/documentManagement/types"/>
    <xsd:import namespace="http://schemas.microsoft.com/office/infopath/2007/PartnerControls"/>
    <xsd:element name="MediaServiceFastMetadata" ma:index="9" nillable="true" ma:displayName="MediaServiceFastMetadata" ma:hidden="true" ma:internalName="MediaServiceFastMetadata" ma:readOnly="true">
      <xsd:simpleType>
        <xsd:restriction base="dms:Note"/>
      </xsd:simpleType>
    </xsd:element>
    <xsd:element name="Owner" ma:index="10" nillable="true" ma:displayName="Owner" ma:list="UserInfo" ma:SharePointGroup="0" ma:internalName="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vision" ma:index="11" nillable="true" ma:displayName="Division" ma:default="-" ma:format="Dropdown" ma:internalName="Division">
      <xsd:simpleType>
        <xsd:restriction base="dms:Choice">
          <xsd:enumeration value="-"/>
          <xsd:enumeration value="CD"/>
          <xsd:enumeration value="ES"/>
          <xsd:enumeration value="MC"/>
          <xsd:enumeration value="MTS"/>
          <xsd:enumeration value="MT"/>
        </xsd:restriction>
      </xsd:simpleType>
    </xsd:element>
    <xsd:element name="Department" ma:index="12" nillable="true" ma:displayName="Department" ma:internalName="Department">
      <xsd:simpleType>
        <xsd:restriction base="dms:Text">
          <xsd:maxLength value="255"/>
        </xsd:restriction>
      </xsd:simpleType>
    </xsd:element>
    <xsd:element name="Description_x002f_Purpose" ma:index="13" nillable="true" ma:displayName="Description/Purpose" ma:format="Dropdown" ma:internalName="Description_x002f_Purpose">
      <xsd:simpleType>
        <xsd:restriction base="dms:Note">
          <xsd:maxLength value="255"/>
        </xsd:restriction>
      </xsd:simpleType>
    </xsd:element>
    <xsd:element name="App" ma:index="14" nillable="true" ma:displayName="Council Templates" ma:default="Word" ma:description="Report Template" ma:format="Dropdown" ma:internalName="App">
      <xsd:simpleType>
        <xsd:restriction base="dms:Choice">
          <xsd:enumeration value="Word"/>
          <xsd:enumeration value="PowerPoint"/>
          <xsd:enumeration value="Excel"/>
          <xsd:enumeration value="Division"/>
          <xsd:enumeration value="Folder"/>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Metadata" ma:index="19" nillable="true" ma:displayName="MediaServiceMetadata" ma:hidden="true" ma:internalName="MediaService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3d070c-618c-4659-9950-3ff4cc4c088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epartment xmlns="962adcfb-85f3-40de-a590-6513ded792f5">Communications</Department>
    <Division xmlns="962adcfb-85f3-40de-a590-6513ded792f5">MC</Division>
    <Description_x002f_Purpose xmlns="962adcfb-85f3-40de-a590-6513ded792f5">Council Template</Description_x002f_Purpose>
    <App xmlns="962adcfb-85f3-40de-a590-6513ded792f5">PowerPoint</App>
    <Owner xmlns="962adcfb-85f3-40de-a590-6513ded792f5">
      <UserInfo>
        <DisplayName>Jones, Linda</DisplayName>
        <AccountId>15</AccountId>
        <AccountType/>
      </UserInfo>
    </Owner>
    <UpgradeAction xmlns="4433a5dd-39bc-449d-9bdb-d12a6a13611b" xsi:nil="true"/>
  </documentManagement>
</p:properties>
</file>

<file path=customXml/itemProps1.xml><?xml version="1.0" encoding="utf-8"?>
<ds:datastoreItem xmlns:ds="http://schemas.openxmlformats.org/officeDocument/2006/customXml" ds:itemID="{F49F78A1-EDCC-4057-B901-BCD81154CCCD}">
  <ds:schemaRefs>
    <ds:schemaRef ds:uri="http://schemas.microsoft.com/sharepoint/v3/contenttype/forms"/>
  </ds:schemaRefs>
</ds:datastoreItem>
</file>

<file path=customXml/itemProps2.xml><?xml version="1.0" encoding="utf-8"?>
<ds:datastoreItem xmlns:ds="http://schemas.openxmlformats.org/officeDocument/2006/customXml" ds:itemID="{9361447A-3BC9-4B39-AF58-998BA496AD81}">
  <ds:schemaRefs>
    <ds:schemaRef ds:uri="Microsoft.SharePoint.Taxonomy.ContentTypeSync"/>
  </ds:schemaRefs>
</ds:datastoreItem>
</file>

<file path=customXml/itemProps3.xml><?xml version="1.0" encoding="utf-8"?>
<ds:datastoreItem xmlns:ds="http://schemas.openxmlformats.org/officeDocument/2006/customXml" ds:itemID="{3C90FE4B-3A09-4267-8191-91CACDB72044}">
  <ds:schemaRefs>
    <ds:schemaRef ds:uri="153d070c-618c-4659-9950-3ff4cc4c0885"/>
    <ds:schemaRef ds:uri="4433a5dd-39bc-449d-9bdb-d12a6a13611b"/>
    <ds:schemaRef ds:uri="962adcfb-85f3-40de-a590-6513ded792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90F27420-DB8C-4D1F-8477-6BCC02699D2A}">
  <ds:schemaRefs>
    <ds:schemaRef ds:uri="153d070c-618c-4659-9950-3ff4cc4c0885"/>
    <ds:schemaRef ds:uri="4433a5dd-39bc-449d-9bdb-d12a6a13611b"/>
    <ds:schemaRef ds:uri="962adcfb-85f3-40de-a590-6513ded792f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Met Council Template</Template>
  <TotalTime>226</TotalTime>
  <Words>2045</Words>
  <Application>Microsoft Office PowerPoint</Application>
  <PresentationFormat>Custom</PresentationFormat>
  <Paragraphs>182</Paragraphs>
  <Slides>18</Slides>
  <Notes>10</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18</vt:i4>
      </vt:variant>
    </vt:vector>
  </HeadingPairs>
  <TitlesOfParts>
    <vt:vector size="29" baseType="lpstr">
      <vt:lpstr>Arial</vt:lpstr>
      <vt:lpstr>Arial,Sans-Serif</vt:lpstr>
      <vt:lpstr>Calibri</vt:lpstr>
      <vt:lpstr>Symbol</vt:lpstr>
      <vt:lpstr>Title Slides</vt:lpstr>
      <vt:lpstr>Overview and Formatting Slides</vt:lpstr>
      <vt:lpstr>General Content Slides</vt:lpstr>
      <vt:lpstr>CD Content Slides</vt:lpstr>
      <vt:lpstr>ES Content Slides</vt:lpstr>
      <vt:lpstr>Transportation Content Slides</vt:lpstr>
      <vt:lpstr>Closing Slides</vt:lpstr>
      <vt:lpstr>Impacts of High-Volume Water Users on Regional Water Planning </vt:lpstr>
      <vt:lpstr>Presentation outline</vt:lpstr>
      <vt:lpstr>Location, location, location</vt:lpstr>
      <vt:lpstr>What about the seven-county metro region?</vt:lpstr>
      <vt:lpstr>How do we plan for this?</vt:lpstr>
      <vt:lpstr>Site design/will serve</vt:lpstr>
      <vt:lpstr>Comprehensive Plan Process</vt:lpstr>
      <vt:lpstr>Key areas of concern</vt:lpstr>
      <vt:lpstr>Impacts on nearby water bodies</vt:lpstr>
      <vt:lpstr>Water supply allocation</vt:lpstr>
      <vt:lpstr>Municipal water appropriation permit</vt:lpstr>
      <vt:lpstr>Industrial use vs. future population growth</vt:lpstr>
      <vt:lpstr>Cumulative impacts on water systems</vt:lpstr>
      <vt:lpstr>Regional wastewater concerns</vt:lpstr>
      <vt:lpstr>Wastewater discharge permitting</vt:lpstr>
      <vt:lpstr>Plan review timing</vt:lpstr>
      <vt:lpstr>Regional growth management</vt:lpstr>
      <vt:lpstr>Conclusions</vt:lpstr>
    </vt:vector>
  </TitlesOfParts>
  <Company>Metropolitan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Kostrzewski, Jennifer</dc:creator>
  <cp:lastModifiedBy>Aho, Stephanie (She/Her/Hers) (EQB)</cp:lastModifiedBy>
  <cp:revision>75</cp:revision>
  <dcterms:created xsi:type="dcterms:W3CDTF">2025-10-29T13:30:21Z</dcterms:created>
  <dcterms:modified xsi:type="dcterms:W3CDTF">2025-11-19T20:13:03Z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0x010100CDEBED4953185D4494FB699BC57C8909</vt:lpwstr>
  </property>
  <property fmtid="{D5CDD505-2E9C-101B-9397-08002B2CF9AE}" pid="3" name="MediaServiceImageTags">
    <vt:lpwstr/>
  </property>
</Properties>
</file>