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946" r:id="rId2"/>
    <p:sldId id="947" r:id="rId3"/>
    <p:sldId id="948" r:id="rId4"/>
    <p:sldId id="949" r:id="rId5"/>
    <p:sldId id="950" r:id="rId6"/>
    <p:sldId id="951" r:id="rId7"/>
    <p:sldId id="9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Health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1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8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4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7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826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107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16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Health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716" y="1836432"/>
            <a:ext cx="454456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5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78160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39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8396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32491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0358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66627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619130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834249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310577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42761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 descr="Minnesota Department of Health logo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24" y="6161606"/>
            <a:ext cx="2427390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7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6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64894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92331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4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34283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1692745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52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35648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12573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2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8" descr="Minnesota Department of Health logo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00958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23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04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5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0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61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54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1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91191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5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health.state.mn.us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50188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405901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733625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94220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920483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97076654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1534989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52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07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90872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 descr="Minnesota Department of Health logo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8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0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8" descr="Minnesota Department of Health logo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090" y="705704"/>
            <a:ext cx="2427390" cy="3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6518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2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health.state.mn.us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1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5A7-62DD-4578-91EA-8DCA0DE2B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Large Quantity Appropriations – MDH 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9D68D-0549-4BF2-B6AE-C8BCEB2BFD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Steve Robertson </a:t>
            </a:r>
            <a:r>
              <a:rPr lang="en-US" dirty="0">
                <a:solidFill>
                  <a:schemeClr val="accent3"/>
                </a:solidFill>
              </a:rPr>
              <a:t>|</a:t>
            </a:r>
            <a:r>
              <a:rPr lang="en-US" dirty="0"/>
              <a:t> Assistant Manager, Drinking Water Protection</a:t>
            </a:r>
          </a:p>
        </p:txBody>
      </p:sp>
    </p:spTree>
    <p:extLst>
      <p:ext uri="{BB962C8B-B14F-4D97-AF65-F5344CB8AC3E}">
        <p14:creationId xmlns:p14="http://schemas.microsoft.com/office/powerpoint/2010/main" val="40101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9038-306E-BD15-0348-DA5CFFAF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444C-A5BC-B697-0D8B-73BE30887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New water appropriation directly from Public Water System</a:t>
            </a:r>
          </a:p>
          <a:p>
            <a:r>
              <a:rPr lang="en-US" sz="2400" dirty="0"/>
              <a:t>Water source separate from Public Water System</a:t>
            </a:r>
          </a:p>
          <a:p>
            <a:r>
              <a:rPr lang="en-US" sz="2400" dirty="0"/>
              <a:t>Land use considerations</a:t>
            </a:r>
          </a:p>
          <a:p>
            <a:r>
              <a:rPr lang="en-US" sz="2400" dirty="0"/>
              <a:t>Maintaining public trust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E2A95-0EE8-310B-6EA4-42B451966B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E1FED-024C-E6D8-BA54-9C24EC89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91828-026E-759D-3B5E-B5619719A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920FE-8A8E-1234-67E1-C07B0CB7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76F48-B9A8-6E1E-916E-46CCFBE2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594624"/>
            <a:ext cx="5181599" cy="3871848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1923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97B9-5D64-2371-8DD7-4732F02C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demand to Existing Public Water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97448-BEE4-1951-7C67-A82701A98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indent="-274320"/>
            <a:r>
              <a:rPr lang="en-US" sz="2400" b="1" dirty="0"/>
              <a:t>DNR Appropriations permit sufficient?</a:t>
            </a:r>
          </a:p>
          <a:p>
            <a:pPr indent="-274320"/>
            <a:r>
              <a:rPr lang="en-US" sz="2400" b="1" dirty="0"/>
              <a:t>Existing PWS infrastructure sufficient?</a:t>
            </a:r>
          </a:p>
          <a:p>
            <a:pPr lvl="2" indent="-274320"/>
            <a:r>
              <a:rPr lang="en-US" sz="2400" b="1" dirty="0"/>
              <a:t>Wells, treatment plant, distribution conveyances</a:t>
            </a:r>
          </a:p>
          <a:p>
            <a:pPr indent="-274320"/>
            <a:r>
              <a:rPr lang="en-US" sz="2400" b="1" dirty="0"/>
              <a:t>New permits, other regulatory requirements</a:t>
            </a:r>
          </a:p>
          <a:p>
            <a:pPr lvl="2" indent="-274320"/>
            <a:r>
              <a:rPr lang="en-US" sz="2400" b="1" dirty="0"/>
              <a:t>Plan time</a:t>
            </a:r>
          </a:p>
          <a:p>
            <a:pPr lvl="2" indent="-274320"/>
            <a:r>
              <a:rPr lang="en-US" sz="2400" b="1" dirty="0"/>
              <a:t>Prepare financially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E312E-65F2-341E-3673-391147DC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9E8B-1F4A-7404-F2CB-22CFD2A68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EE8E1-C471-E520-9688-34FAA90C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Placeholder 8" descr="A picture containing engine&#10;&#10;Description automatically generated">
            <a:extLst>
              <a:ext uri="{FF2B5EF4-FFF2-40B4-BE49-F238E27FC236}">
                <a16:creationId xmlns:a16="http://schemas.microsoft.com/office/drawing/2014/main" id="{916551E8-3A1A-A297-F4CB-D1669333D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>
          <a:xfrm>
            <a:off x="1137466" y="1593850"/>
            <a:ext cx="4583068" cy="45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22FD-E40E-BCF7-21F7-19CBA6C6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anchor="ctr">
            <a:normAutofit/>
          </a:bodyPr>
          <a:lstStyle/>
          <a:p>
            <a:r>
              <a:rPr lang="en-US" dirty="0"/>
              <a:t>New water appropriation separate from public water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09BB-16E1-26ED-B1C6-9CA0C1ED3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</p:spPr>
        <p:txBody>
          <a:bodyPr>
            <a:normAutofit/>
          </a:bodyPr>
          <a:lstStyle/>
          <a:p>
            <a:pPr indent="-274320"/>
            <a:r>
              <a:rPr lang="en-US" b="1"/>
              <a:t>Altered groundwater flow regime</a:t>
            </a:r>
          </a:p>
          <a:p>
            <a:pPr indent="-274320"/>
            <a:r>
              <a:rPr lang="en-US" b="1"/>
              <a:t>Implications for Drinking Water Supply Management Area (DWSMA)</a:t>
            </a:r>
          </a:p>
          <a:p>
            <a:pPr indent="-274320"/>
            <a:r>
              <a:rPr lang="en-US" b="1"/>
              <a:t>Nearby plumes of contamination</a:t>
            </a:r>
          </a:p>
          <a:p>
            <a:pPr indent="-274320"/>
            <a:r>
              <a:rPr lang="en-US" b="1"/>
              <a:t>Effects on private wells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BF1A8-055C-7152-8273-95EB7D81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97" y="1737360"/>
            <a:ext cx="6001013" cy="3780637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DBAE3-3C22-65F8-2726-3673075B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B91AA0-3BA7-4036-A3DA-317C6C4FFA29}" type="datetime1">
              <a:rPr lang="en-US" smtClean="0"/>
              <a:pPr>
                <a:spcAft>
                  <a:spcPts val="600"/>
                </a:spcAft>
              </a:pPr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A6EC-8958-2248-D76D-591B60BC0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health.state.mn.us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7CBB3-E198-D5F8-9868-DCA2EDF0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2F7E-2281-E1ED-60B4-BEBB0A0E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Considerations</a:t>
            </a:r>
          </a:p>
        </p:txBody>
      </p:sp>
      <p:pic>
        <p:nvPicPr>
          <p:cNvPr id="9" name="Content Placeholder 8" descr="Two people reviewing papers together">
            <a:extLst>
              <a:ext uri="{FF2B5EF4-FFF2-40B4-BE49-F238E27FC236}">
                <a16:creationId xmlns:a16="http://schemas.microsoft.com/office/drawing/2014/main" id="{FC131C6F-8095-A885-87BC-7D66AF7A7A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3557"/>
            <a:ext cx="5181600" cy="220369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279E3-E1A7-D8EC-3A72-5728E22AF6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274320"/>
            <a:r>
              <a:rPr lang="en-US" sz="2400" b="1" dirty="0"/>
              <a:t>Within DWSMA?</a:t>
            </a:r>
          </a:p>
          <a:p>
            <a:pPr indent="-274320"/>
            <a:r>
              <a:rPr lang="en-US" sz="2400" b="1" dirty="0"/>
              <a:t>Vulnerability of DWSMA</a:t>
            </a:r>
          </a:p>
          <a:p>
            <a:pPr lvl="1" indent="-274320"/>
            <a:r>
              <a:rPr lang="en-US" sz="2400" b="1" dirty="0"/>
              <a:t>Stormwater</a:t>
            </a:r>
          </a:p>
          <a:p>
            <a:pPr lvl="1" indent="-274320"/>
            <a:r>
              <a:rPr lang="en-US" sz="2400" b="1" dirty="0"/>
              <a:t>Fuel storage</a:t>
            </a:r>
          </a:p>
          <a:p>
            <a:pPr lvl="1" indent="-274320"/>
            <a:r>
              <a:rPr lang="en-US" sz="2400" b="1" dirty="0"/>
              <a:t>Other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5DEF1-31B7-7B8C-DE5D-BA8CDB15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D200-8DE9-580E-DF09-0F1BE960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D2A20-956E-D471-9850-208E555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354D-F44D-F661-AF0F-879F20EE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0DE65-CF0B-A83A-F6B9-A8DAFC9E9C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indent="-274320"/>
            <a:r>
              <a:rPr lang="en-US" sz="2400" b="1" dirty="0"/>
              <a:t>Lack of transparency can undermine public trust</a:t>
            </a:r>
          </a:p>
          <a:p>
            <a:pPr indent="-274320"/>
            <a:r>
              <a:rPr lang="en-US" sz="2400" b="1" dirty="0"/>
              <a:t>If they hear from you first, they’ll trust you first</a:t>
            </a:r>
          </a:p>
          <a:p>
            <a:pPr lvl="1" indent="-274320"/>
            <a:r>
              <a:rPr lang="en-US" sz="2400" b="1" dirty="0"/>
              <a:t>Proactive, transparent</a:t>
            </a:r>
          </a:p>
          <a:p>
            <a:pPr indent="-274320"/>
            <a:r>
              <a:rPr lang="en-US" sz="2400" b="1" dirty="0"/>
              <a:t>If they hear from you last, they’ll trust you last</a:t>
            </a:r>
          </a:p>
          <a:p>
            <a:pPr lvl="1" indent="-274320"/>
            <a:r>
              <a:rPr lang="en-US" sz="2400" b="1" dirty="0"/>
              <a:t>Reactive, secretive</a:t>
            </a:r>
          </a:p>
          <a:p>
            <a:pPr indent="-274320"/>
            <a:r>
              <a:rPr lang="en-US" sz="2400" b="1" dirty="0"/>
              <a:t>Environmental review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C868E-B322-ACCF-7603-75C007A1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4A98F-7056-BEF6-06E7-233DD3A0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health.state.mn.us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2EEF6-350C-26AD-FA92-DC25EB72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373E9C0-D6FC-A36A-BB07-05999FA7AF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4606" r="97" b="5228"/>
          <a:stretch/>
        </p:blipFill>
        <p:spPr bwMode="auto">
          <a:xfrm rot="16200000">
            <a:off x="2121230" y="1537653"/>
            <a:ext cx="2615539" cy="5181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9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2F73-2A28-26BC-D23E-2E2C4481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9B1B-41D9-C8C3-FA48-FA144CB68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steve.robertson@state.mn.us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4142-CD89-AE9E-16DA-02E5B722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804-653A-41F1-A565-1098D9DEB37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41B50-2153-AD54-07E1-B8A8613F6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health.state.mn.us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CEFF-361A-4FCB-B15A-2518C1B24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6631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.potx" id="{6A45AF2F-9106-4478-9569-AF2CD51C1956}" vid="{BFCD0B12-6798-40F0-8F7A-4569271261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221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Minnesota</vt:lpstr>
      <vt:lpstr>Large Quantity Appropriations – MDH Perspectives</vt:lpstr>
      <vt:lpstr>Overview of Issues</vt:lpstr>
      <vt:lpstr>Adding new demand to Existing Public Water System</vt:lpstr>
      <vt:lpstr>New water appropriation separate from public water system</vt:lpstr>
      <vt:lpstr>Land Use Considerations</vt:lpstr>
      <vt:lpstr>Public Trust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Robertson, Steve (MDH)</dc:creator>
  <cp:lastModifiedBy>Robertson, Steve (MDH)</cp:lastModifiedBy>
  <cp:revision>5</cp:revision>
  <dcterms:created xsi:type="dcterms:W3CDTF">2025-11-10T22:35:55Z</dcterms:created>
  <dcterms:modified xsi:type="dcterms:W3CDTF">2025-11-19T16:58:05Z</dcterms:modified>
</cp:coreProperties>
</file>