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457" r:id="rId2"/>
    <p:sldId id="3458" r:id="rId3"/>
    <p:sldId id="3459" r:id="rId4"/>
    <p:sldId id="3463" r:id="rId5"/>
    <p:sldId id="3464" r:id="rId6"/>
    <p:sldId id="3465" r:id="rId7"/>
    <p:sldId id="3467" r:id="rId8"/>
    <p:sldId id="3468" r:id="rId9"/>
    <p:sldId id="3469" r:id="rId10"/>
    <p:sldId id="3470" r:id="rId11"/>
    <p:sldId id="3471" r:id="rId12"/>
    <p:sldId id="3473" r:id="rId13"/>
    <p:sldId id="34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7D50B-A3F1-0CFC-C774-BB8DDF37BDA0}" v="33" dt="2025-11-18T16:40:22.894"/>
    <p1510:client id="{EFE842A5-2837-F664-46D1-F469C1D14340}" v="598" dt="2025-11-18T16:27:50.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ckel, Jason B (DNR)" userId="1c17c2f3-87fa-4c8e-ab5e-ebe6a8c3fb68" providerId="ADAL" clId="{6F74D9FD-BE0D-49A5-B067-F9CC3E5E80FB}"/>
    <pc:docChg chg="custSel delSld modSld delMainMaster">
      <pc:chgData name="Moeckel, Jason B (DNR)" userId="1c17c2f3-87fa-4c8e-ab5e-ebe6a8c3fb68" providerId="ADAL" clId="{6F74D9FD-BE0D-49A5-B067-F9CC3E5E80FB}" dt="2025-11-17T23:03:37.656" v="1750" actId="20577"/>
      <pc:docMkLst>
        <pc:docMk/>
      </pc:docMkLst>
      <pc:sldChg chg="del">
        <pc:chgData name="Moeckel, Jason B (DNR)" userId="1c17c2f3-87fa-4c8e-ab5e-ebe6a8c3fb68" providerId="ADAL" clId="{6F74D9FD-BE0D-49A5-B067-F9CC3E5E80FB}" dt="2025-11-17T22:50:01.597" v="0" actId="47"/>
        <pc:sldMkLst>
          <pc:docMk/>
          <pc:sldMk cId="3472473242" sldId="256"/>
        </pc:sldMkLst>
      </pc:sldChg>
      <pc:sldChg chg="modNotesTx">
        <pc:chgData name="Moeckel, Jason B (DNR)" userId="1c17c2f3-87fa-4c8e-ab5e-ebe6a8c3fb68" providerId="ADAL" clId="{6F74D9FD-BE0D-49A5-B067-F9CC3E5E80FB}" dt="2025-11-17T23:00:47.639" v="1724" actId="313"/>
        <pc:sldMkLst>
          <pc:docMk/>
          <pc:sldMk cId="2388672667" sldId="3458"/>
        </pc:sldMkLst>
      </pc:sldChg>
      <pc:sldChg chg="modSp mod">
        <pc:chgData name="Moeckel, Jason B (DNR)" userId="1c17c2f3-87fa-4c8e-ab5e-ebe6a8c3fb68" providerId="ADAL" clId="{6F74D9FD-BE0D-49A5-B067-F9CC3E5E80FB}" dt="2025-11-17T23:03:37.656" v="1750" actId="20577"/>
        <pc:sldMkLst>
          <pc:docMk/>
          <pc:sldMk cId="1890025210" sldId="3468"/>
        </pc:sldMkLst>
        <pc:spChg chg="mod">
          <ac:chgData name="Moeckel, Jason B (DNR)" userId="1c17c2f3-87fa-4c8e-ab5e-ebe6a8c3fb68" providerId="ADAL" clId="{6F74D9FD-BE0D-49A5-B067-F9CC3E5E80FB}" dt="2025-11-17T23:03:37.656" v="1750" actId="20577"/>
          <ac:spMkLst>
            <pc:docMk/>
            <pc:sldMk cId="1890025210" sldId="3468"/>
            <ac:spMk id="3" creationId="{AAFA0A2C-B4B4-476C-0A52-2EFE7C7070AD}"/>
          </ac:spMkLst>
        </pc:spChg>
      </pc:sldChg>
      <pc:sldMasterChg chg="del delSldLayout">
        <pc:chgData name="Moeckel, Jason B (DNR)" userId="1c17c2f3-87fa-4c8e-ab5e-ebe6a8c3fb68" providerId="ADAL" clId="{6F74D9FD-BE0D-49A5-B067-F9CC3E5E80FB}" dt="2025-11-17T22:50:01.597" v="0" actId="47"/>
        <pc:sldMasterMkLst>
          <pc:docMk/>
          <pc:sldMasterMk cId="2006705646" sldId="2147483648"/>
        </pc:sldMasterMkLst>
        <pc:sldLayoutChg chg="del">
          <pc:chgData name="Moeckel, Jason B (DNR)" userId="1c17c2f3-87fa-4c8e-ab5e-ebe6a8c3fb68" providerId="ADAL" clId="{6F74D9FD-BE0D-49A5-B067-F9CC3E5E80FB}" dt="2025-11-17T22:50:01.597" v="0" actId="47"/>
          <pc:sldLayoutMkLst>
            <pc:docMk/>
            <pc:sldMasterMk cId="2006705646" sldId="2147483648"/>
            <pc:sldLayoutMk cId="67114838" sldId="2147483649"/>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3350865101" sldId="2147483650"/>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1397769606" sldId="2147483651"/>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4049027839" sldId="2147483652"/>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466290471" sldId="2147483653"/>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1846404625" sldId="2147483654"/>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3459173952" sldId="2147483655"/>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3359765917" sldId="2147483656"/>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3917791574" sldId="2147483657"/>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806353199" sldId="2147483658"/>
          </pc:sldLayoutMkLst>
        </pc:sldLayoutChg>
        <pc:sldLayoutChg chg="del">
          <pc:chgData name="Moeckel, Jason B (DNR)" userId="1c17c2f3-87fa-4c8e-ab5e-ebe6a8c3fb68" providerId="ADAL" clId="{6F74D9FD-BE0D-49A5-B067-F9CC3E5E80FB}" dt="2025-11-17T22:50:01.597" v="0" actId="47"/>
          <pc:sldLayoutMkLst>
            <pc:docMk/>
            <pc:sldMasterMk cId="2006705646" sldId="2147483648"/>
            <pc:sldLayoutMk cId="1369041535" sldId="2147483659"/>
          </pc:sldLayoutMkLst>
        </pc:sldLayoutChg>
      </pc:sldMasterChg>
    </pc:docChg>
  </pc:docChgLst>
  <pc:docChgLst>
    <pc:chgData name="Moeckel, Jason B (DNR)" userId="S::jason.moeckel@state.mn.us::1c17c2f3-87fa-4c8e-ab5e-ebe6a8c3fb68" providerId="AD" clId="Web-{BA77D50B-A3F1-0CFC-C774-BB8DDF37BDA0}"/>
    <pc:docChg chg="modSld sldOrd">
      <pc:chgData name="Moeckel, Jason B (DNR)" userId="S::jason.moeckel@state.mn.us::1c17c2f3-87fa-4c8e-ab5e-ebe6a8c3fb68" providerId="AD" clId="Web-{BA77D50B-A3F1-0CFC-C774-BB8DDF37BDA0}" dt="2025-11-18T16:40:22.894" v="32" actId="20577"/>
      <pc:docMkLst>
        <pc:docMk/>
      </pc:docMkLst>
      <pc:sldChg chg="modSp">
        <pc:chgData name="Moeckel, Jason B (DNR)" userId="S::jason.moeckel@state.mn.us::1c17c2f3-87fa-4c8e-ab5e-ebe6a8c3fb68" providerId="AD" clId="Web-{BA77D50B-A3F1-0CFC-C774-BB8DDF37BDA0}" dt="2025-11-18T16:40:22.894" v="32" actId="20577"/>
        <pc:sldMkLst>
          <pc:docMk/>
          <pc:sldMk cId="1859376032" sldId="3469"/>
        </pc:sldMkLst>
        <pc:spChg chg="mod">
          <ac:chgData name="Moeckel, Jason B (DNR)" userId="S::jason.moeckel@state.mn.us::1c17c2f3-87fa-4c8e-ab5e-ebe6a8c3fb68" providerId="AD" clId="Web-{BA77D50B-A3F1-0CFC-C774-BB8DDF37BDA0}" dt="2025-11-18T16:40:22.894" v="32" actId="20577"/>
          <ac:spMkLst>
            <pc:docMk/>
            <pc:sldMk cId="1859376032" sldId="3469"/>
            <ac:spMk id="4" creationId="{D4D28BE7-8FD7-02F1-935F-C99016BCD6F0}"/>
          </ac:spMkLst>
        </pc:spChg>
      </pc:sldChg>
      <pc:sldChg chg="ord">
        <pc:chgData name="Moeckel, Jason B (DNR)" userId="S::jason.moeckel@state.mn.us::1c17c2f3-87fa-4c8e-ab5e-ebe6a8c3fb68" providerId="AD" clId="Web-{BA77D50B-A3F1-0CFC-C774-BB8DDF37BDA0}" dt="2025-11-18T16:38:36.785" v="0"/>
        <pc:sldMkLst>
          <pc:docMk/>
          <pc:sldMk cId="3573405202" sldId="3473"/>
        </pc:sldMkLst>
      </pc:sldChg>
    </pc:docChg>
  </pc:docChgLst>
  <pc:docChgLst>
    <pc:chgData name="Fairman, Kate (DNR)" userId="S::kate.fairman@state.mn.us::6bab882d-38c2-4b47-9074-95541b261b1e" providerId="AD" clId="Web-{EFE842A5-2837-F664-46D1-F469C1D14340}"/>
    <pc:docChg chg="addSld modSld">
      <pc:chgData name="Fairman, Kate (DNR)" userId="S::kate.fairman@state.mn.us::6bab882d-38c2-4b47-9074-95541b261b1e" providerId="AD" clId="Web-{EFE842A5-2837-F664-46D1-F469C1D14340}" dt="2025-11-18T16:27:50.932" v="596" actId="20577"/>
      <pc:docMkLst>
        <pc:docMk/>
      </pc:docMkLst>
      <pc:sldChg chg="modSp new">
        <pc:chgData name="Fairman, Kate (DNR)" userId="S::kate.fairman@state.mn.us::6bab882d-38c2-4b47-9074-95541b261b1e" providerId="AD" clId="Web-{EFE842A5-2837-F664-46D1-F469C1D14340}" dt="2025-11-18T16:27:50.932" v="596" actId="20577"/>
        <pc:sldMkLst>
          <pc:docMk/>
          <pc:sldMk cId="3573405202" sldId="3473"/>
        </pc:sldMkLst>
        <pc:spChg chg="mod">
          <ac:chgData name="Fairman, Kate (DNR)" userId="S::kate.fairman@state.mn.us::6bab882d-38c2-4b47-9074-95541b261b1e" providerId="AD" clId="Web-{EFE842A5-2837-F664-46D1-F469C1D14340}" dt="2025-11-17T23:35:20.219" v="16" actId="20577"/>
          <ac:spMkLst>
            <pc:docMk/>
            <pc:sldMk cId="3573405202" sldId="3473"/>
            <ac:spMk id="2" creationId="{5D8CF069-23CA-C4E1-07C2-17DCB2D911B5}"/>
          </ac:spMkLst>
        </pc:spChg>
        <pc:spChg chg="mod">
          <ac:chgData name="Fairman, Kate (DNR)" userId="S::kate.fairman@state.mn.us::6bab882d-38c2-4b47-9074-95541b261b1e" providerId="AD" clId="Web-{EFE842A5-2837-F664-46D1-F469C1D14340}" dt="2025-11-18T16:27:50.932" v="596" actId="20577"/>
          <ac:spMkLst>
            <pc:docMk/>
            <pc:sldMk cId="3573405202" sldId="3473"/>
            <ac:spMk id="3" creationId="{1402555D-16FC-F141-A1EC-3529557F82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F3F6D-F559-46ED-97E2-88DEE03BF212}"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050AF-7630-4F0C-8E6B-2DE2D549E76B}" type="slidenum">
              <a:rPr lang="en-US" smtClean="0"/>
              <a:t>‹#›</a:t>
            </a:fld>
            <a:endParaRPr lang="en-US"/>
          </a:p>
        </p:txBody>
      </p:sp>
    </p:spTree>
    <p:extLst>
      <p:ext uri="{BB962C8B-B14F-4D97-AF65-F5344CB8AC3E}">
        <p14:creationId xmlns:p14="http://schemas.microsoft.com/office/powerpoint/2010/main" val="226521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early coordination pieces, DNR is required to include permit requirements for Data Centers that use more than 100 MGY. One, is to add conservation requirements that promote the most efficient use of water, water be reused, and that we support water replenishment efforts in the watershed. This allows DNR to encourage the most water efficient cooling system for the site, and ensure that DNR is adequately protecting the public health, safety and welfare from a water availability standpoint.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56629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legislation is new, we are currently developing an internal review process and fine tuning it using current proposals. As of right now, we have a quick response team to assess new large data center proposals. One of the keys is, any communication with data center proposals, is that if they are using more than 100 MGY, all communication and information shared is non-public until a permit application is received. We are working to identify steps and questions, to evaluate an initial water availability assessment that we can provide to proposers. However, if water use is less than 100 MGY, these protections are not provided. It does not preclude us from doing early coordination but could hinder it if a facility or utility chooses not to respond due to lack of protection.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100544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319526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all agree we don’t have an unlimited amount of water available where we need and when we need. So water is in fact limited.</a:t>
            </a:r>
          </a:p>
          <a:p>
            <a:endParaRPr lang="en-US"/>
          </a:p>
          <a:p>
            <a:r>
              <a:rPr lang="en-US"/>
              <a:t>The DNR has many regulatory responsibilities involving water, the primary responsibility we are talking about today involves the authorization to use large volumes of water, 10,000 gallons a day or 1 MGY. For context a family of four might use as little 30,000 gallons a year to more than 100,000. One benchmark is 75 GPCD.</a:t>
            </a:r>
          </a:p>
          <a:p>
            <a:endParaRPr lang="en-US"/>
          </a:p>
          <a:p>
            <a:r>
              <a:rPr lang="en-US"/>
              <a:t>As we think about what can limit our ability to use water, I like to think about these as natural limits (it’s physical there or it isn’t). </a:t>
            </a:r>
          </a:p>
          <a:p>
            <a:r>
              <a:rPr lang="en-US"/>
              <a:t>Quality is an important consideration natural levels of contaminants and introduced contaminants</a:t>
            </a:r>
          </a:p>
          <a:p>
            <a:r>
              <a:rPr lang="en-US"/>
              <a:t>Competition limits – other uses and users. </a:t>
            </a:r>
          </a:p>
          <a:p>
            <a:r>
              <a:rPr lang="en-US"/>
              <a:t>MN Statute says we have to “assure adequate supply to meet long-range seasonal requirements for domestic, municipal, industrial, agricultural, fish and wildlife, recreational, power, navigation, and quality control purposes”. </a:t>
            </a:r>
          </a:p>
          <a:p>
            <a:r>
              <a:rPr lang="en-US"/>
              <a:t>MN Statute also puts a priority on those uses, domestic use #1.  </a:t>
            </a:r>
          </a:p>
        </p:txBody>
      </p:sp>
      <p:sp>
        <p:nvSpPr>
          <p:cNvPr id="4" name="Slide Number Placeholder 3"/>
          <p:cNvSpPr>
            <a:spLocks noGrp="1"/>
          </p:cNvSpPr>
          <p:nvPr>
            <p:ph type="sldNum" sz="quarter" idx="5"/>
          </p:nvPr>
        </p:nvSpPr>
        <p:spPr/>
        <p:txBody>
          <a:bodyPr/>
          <a:lstStyle/>
          <a:p>
            <a:fld id="{3EA050AF-7630-4F0C-8E6B-2DE2D549E76B}" type="slidenum">
              <a:rPr lang="en-US" smtClean="0"/>
              <a:t>2</a:t>
            </a:fld>
            <a:endParaRPr lang="en-US"/>
          </a:p>
        </p:txBody>
      </p:sp>
    </p:spTree>
    <p:extLst>
      <p:ext uri="{BB962C8B-B14F-4D97-AF65-F5344CB8AC3E}">
        <p14:creationId xmlns:p14="http://schemas.microsoft.com/office/powerpoint/2010/main" val="268678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working on groundwater supply in Minnesota, I have some tips for you. First: pay attention to groundwater provinces. </a:t>
            </a:r>
          </a:p>
          <a:p>
            <a:pPr marL="171450" indent="-171450">
              <a:buFont typeface="Arial" panose="020B0604020202020204" pitchFamily="34" charset="0"/>
              <a:buChar char="•"/>
            </a:pPr>
            <a:r>
              <a:rPr lang="en-US"/>
              <a:t>If you are working in the western province (Province 5), plan that it might take longer to get a permit. </a:t>
            </a:r>
          </a:p>
          <a:p>
            <a:pPr marL="171450" indent="-171450">
              <a:buFont typeface="Arial" panose="020B0604020202020204" pitchFamily="34" charset="0"/>
              <a:buChar char="•"/>
            </a:pPr>
            <a:r>
              <a:rPr lang="en-US"/>
              <a:t>If you are clustering groundwater wells together, that increases the likelihood for problems.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196909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latin typeface="Calibri"/>
                <a:ea typeface="Calibri"/>
                <a:cs typeface="Calibri"/>
              </a:rPr>
              <a:t>Climate</a:t>
            </a:r>
            <a:r>
              <a:rPr lang="en-US">
                <a:latin typeface="Calibri"/>
                <a:ea typeface="Calibri"/>
                <a:cs typeface="Calibri"/>
              </a:rPr>
              <a:t>: Minnesota’s climate is changing outside of the range of normal variation. The trend towards more precipitation continues, even when accounting for recent dry years in the state.</a:t>
            </a:r>
            <a:endParaRPr lang="en-US">
              <a:ea typeface="Calibri" panose="020F0502020204030204" pitchFamily="34" charset="0"/>
              <a:cs typeface="Calibri" panose="020F0502020204030204" pitchFamily="34" charset="0"/>
            </a:endParaRPr>
          </a:p>
          <a:p>
            <a:r>
              <a:rPr lang="en-US">
                <a:latin typeface="Calibri"/>
                <a:ea typeface="Calibri"/>
                <a:cs typeface="Calibri"/>
              </a:rPr>
              <a:t> </a:t>
            </a:r>
            <a:endParaRPr lang="en-US">
              <a:ea typeface="Calibri" panose="020F0502020204030204" pitchFamily="34" charset="0"/>
              <a:cs typeface="Calibri" panose="020F0502020204030204" pitchFamily="34" charset="0"/>
            </a:endParaRPr>
          </a:p>
          <a:p>
            <a:r>
              <a:rPr lang="en-US">
                <a:latin typeface="Calibri"/>
                <a:ea typeface="Calibri"/>
                <a:cs typeface="Calibri"/>
              </a:rPr>
              <a:t>Since the 2010s, Minnesota’s hydroclimate has become much more variable, with alternating extremes of wet and dry cycles (as shown in this figure). These wet and dry periods have varied in their timing, geographic extent, and magnitude. </a:t>
            </a:r>
            <a:r>
              <a:rPr lang="en-US" b="1">
                <a:latin typeface="Calibri"/>
                <a:ea typeface="Calibri"/>
                <a:cs typeface="Calibri"/>
              </a:rPr>
              <a:t>As a result, Minnesota has experienced multiple episodes of significant drought and significant flooding in a short time, at scales ranging from localized to statewide.</a:t>
            </a:r>
            <a:r>
              <a:rPr lang="en-US">
                <a:latin typeface="Calibri"/>
                <a:ea typeface="Calibri"/>
                <a:cs typeface="Calibri"/>
              </a:rPr>
              <a:t> Some areas have faced swings from the worst levels of drought on the US Drought Monitor, to historic or even unprecedented flooding in nine months or less (see pop-out message). </a:t>
            </a:r>
            <a:endParaRPr lang="en-US">
              <a:ea typeface="Calibri"/>
              <a:cs typeface="Calibri"/>
            </a:endParaRPr>
          </a:p>
          <a:p>
            <a:endParaRPr lang="en-US">
              <a:latin typeface="Calibri"/>
              <a:ea typeface="Calibri"/>
              <a:cs typeface="Calibri"/>
            </a:endParaRPr>
          </a:p>
          <a:p>
            <a:r>
              <a:rPr lang="en-US">
                <a:latin typeface="Calibri"/>
                <a:ea typeface="Calibri"/>
                <a:cs typeface="Calibri"/>
              </a:rPr>
              <a:t>The Rainy River Basin - From May through August 2021, the area received just half of its normal precipitation and ended up with the worst drought conditions since 1980. The next </a:t>
            </a:r>
            <a:r>
              <a:rPr lang="en-US" u="sng">
                <a:solidFill>
                  <a:srgbClr val="0078D4"/>
                </a:solidFill>
                <a:latin typeface="Calibri"/>
                <a:ea typeface="Calibri"/>
                <a:cs typeface="Calibri"/>
              </a:rPr>
              <a:t>nine</a:t>
            </a:r>
            <a:r>
              <a:rPr lang="en-US">
                <a:latin typeface="Calibri"/>
                <a:ea typeface="Calibri"/>
                <a:cs typeface="Calibri"/>
              </a:rPr>
              <a:t> months, September through May, however, were by far the wettest on record for that period, exceeding normal precipitation by 80%. Rainy Lake rose to its highest levels in 115 years of record, with historic flooding on the Rainy River and</a:t>
            </a:r>
            <a:r>
              <a:rPr lang="en-US">
                <a:solidFill>
                  <a:srgbClr val="000000"/>
                </a:solidFill>
                <a:latin typeface="Calibri"/>
                <a:ea typeface="Calibri"/>
                <a:cs typeface="Calibri"/>
              </a:rPr>
              <a:t> </a:t>
            </a:r>
            <a:r>
              <a:rPr lang="en-US">
                <a:latin typeface="Calibri"/>
                <a:ea typeface="Calibri"/>
                <a:cs typeface="Calibri"/>
              </a:rPr>
              <a:t>Lake of the Woods.</a:t>
            </a:r>
            <a:endParaRPr lang="en-US"/>
          </a:p>
          <a:p>
            <a:endParaRPr lang="en-US">
              <a:latin typeface="Calibri"/>
              <a:ea typeface="Calibri"/>
              <a:cs typeface="Calibri"/>
            </a:endParaRPr>
          </a:p>
          <a:p>
            <a:r>
              <a:rPr lang="en-US">
                <a:latin typeface="Calibri"/>
                <a:ea typeface="Calibri"/>
                <a:cs typeface="Calibri"/>
              </a:rPr>
              <a:t>Climate projections for Minnesota show greater extremes of precipitation and also longer dry spells throughout the century. </a:t>
            </a:r>
            <a:endParaRPr lang="en-US">
              <a:ea typeface="Calibri" panose="020F0502020204030204" pitchFamily="34" charset="0"/>
              <a:cs typeface="Calibri" panose="020F0502020204030204" pitchFamily="34" charset="0"/>
            </a:endParaRPr>
          </a:p>
          <a:p>
            <a:endParaRPr lang="en-US">
              <a:latin typeface="Calibri"/>
              <a:ea typeface="Calibri"/>
              <a:cs typeface="Calibri"/>
            </a:endParaRPr>
          </a:p>
          <a:p>
            <a:r>
              <a:rPr lang="en-US">
                <a:latin typeface="Calibri"/>
                <a:ea typeface="Calibri"/>
                <a:cs typeface="Calibri"/>
              </a:rPr>
              <a:t>Take Home Message: Planning for the future should account for even greater extremes of wetness and dryness than Minnesota has experienced recently. </a:t>
            </a:r>
          </a:p>
          <a:p>
            <a:pPr marL="171450" indent="-1714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133016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latin typeface="Calibri"/>
                <a:ea typeface="Calibri"/>
                <a:cs typeface="Calibri"/>
              </a:rPr>
              <a:t>The total volume of water (surface and groundwater) used decreased over the last 20 years, most notably in the energy sector, due to the reduction of water use in power plants. </a:t>
            </a:r>
          </a:p>
          <a:p>
            <a:pPr marL="285750" indent="-285750">
              <a:buFont typeface="Arial"/>
              <a:buChar char="•"/>
            </a:pPr>
            <a:endParaRPr lang="en-US">
              <a:latin typeface="Calibri"/>
              <a:ea typeface="Calibri"/>
              <a:cs typeface="Calibri"/>
            </a:endParaRPr>
          </a:p>
          <a:p>
            <a:pPr marL="285750" indent="-285750">
              <a:buFont typeface="Arial"/>
              <a:buChar char="•"/>
            </a:pPr>
            <a:r>
              <a:rPr lang="en-US">
                <a:latin typeface="Calibri"/>
                <a:ea typeface="Calibri"/>
                <a:cs typeface="Calibri"/>
              </a:rPr>
              <a:t>This graph is showing groundwater use by category. Statewide, groundwater use increased by one-third during </a:t>
            </a:r>
            <a:r>
              <a:rPr lang="en-US" u="sng">
                <a:latin typeface="Calibri"/>
                <a:ea typeface="Calibri"/>
                <a:cs typeface="Calibri"/>
              </a:rPr>
              <a:t>in </a:t>
            </a:r>
            <a:r>
              <a:rPr lang="en-US">
                <a:latin typeface="Calibri"/>
                <a:ea typeface="Calibri"/>
                <a:cs typeface="Calibri"/>
              </a:rPr>
              <a:t>the drought years of 2021 to 2023, largely due to irrigation in </a:t>
            </a:r>
            <a:r>
              <a:rPr lang="en-US" u="sng">
                <a:latin typeface="Calibri"/>
                <a:ea typeface="Calibri"/>
                <a:cs typeface="Calibri"/>
              </a:rPr>
              <a:t>during </a:t>
            </a:r>
            <a:r>
              <a:rPr lang="en-US">
                <a:latin typeface="Calibri"/>
                <a:ea typeface="Calibri"/>
                <a:cs typeface="Calibri"/>
              </a:rPr>
              <a:t>dry periods.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427704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if you are working in the metro area, it is true that groundwater is more abundant than elsewhere in the state, but we will still need information on domestic wells. </a:t>
            </a:r>
          </a:p>
          <a:p>
            <a:r>
              <a:rPr lang="en-US"/>
              <a:t>If you are working on the urban fringe, there might be a lot of domestic wells.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47591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FFA07-2499-8D8B-69EA-66F1FB732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D0370-2855-F4E3-6F81-99C294289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B3AF3-FB0E-AA3C-15A9-7CFD3C275517}"/>
              </a:ext>
            </a:extLst>
          </p:cNvPr>
          <p:cNvSpPr>
            <a:spLocks noGrp="1"/>
          </p:cNvSpPr>
          <p:nvPr>
            <p:ph type="body" idx="1"/>
          </p:nvPr>
        </p:nvSpPr>
        <p:spPr/>
        <p:txBody>
          <a:bodyPr/>
          <a:lstStyle/>
          <a:p>
            <a:r>
              <a:rPr lang="en-US"/>
              <a:t>Don’t assume there is lots of water so conservation measures aren’t needed. </a:t>
            </a:r>
          </a:p>
        </p:txBody>
      </p:sp>
      <p:sp>
        <p:nvSpPr>
          <p:cNvPr id="4" name="Slide Number Placeholder 3">
            <a:extLst>
              <a:ext uri="{FF2B5EF4-FFF2-40B4-BE49-F238E27FC236}">
                <a16:creationId xmlns:a16="http://schemas.microsoft.com/office/drawing/2014/main" id="{E766A559-6003-4ED7-78DD-74B2DDD7FD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299190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June, the state legislature and the governor signed a data center bill that addressed water and power concerns. I’m going to focus on the water aspects that we are implementing at DNR as I do not know much about the power side. This legislation is only applicable to data centers, not all large water users. DNR and all agencies, are required to coordinate efforts with Minnesota Business First Stop. This statute allows DNR to request a large amount of information from proposers to ensure that the water source can produce sufficient volumes of water. However, we cannot require the information be submitted until we receive an application. The important item is that the legislation does not preclude DNR from requiring any additional information or testing as part of the permit application process. We are limited however in what we can do. This statute does not require any data center to engage in early coordination, but we are allowed to engage them as soon as we learn about a facility and ask questions. Look for more information on this soon! Lastly, up until we receive the preliminary well construction assessment, permit application, or permit amendment request for a data center site, all of the information is considered non-public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193338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legislation gives us the opportunity to request data from these facilities so we can provide a robust high level assessment on if a proposal can be sustainable. Our goal is to at least get some basic water use information, including the water source, both how they are getting water and who is supplying it. We also want to know what the peak and average information is, so we can verify information. Since most water use in these areas are also irrigated areas, the peak use will be a significant consideration if these uses can be sustainable, especially as we build our knowledge. One of our biggest concerns is the cumulative impact of hot summer days over an extended period of time. Our goal is to work through this with these proposer, to ensure that the use is sustainable early in the process. We are also coordinating with our partners at the Minnesota Department of health. They manage and permit the public water suppliers in Minnesota. DNR manages the use, but health manages the rest, including quality and construction at public water supplies. They about wells and treatment and anything that may alter the source water protection area including migration of contamination.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126" charset="-128"/>
              <a:cs typeface="+mn-cs"/>
            </a:endParaRPr>
          </a:p>
        </p:txBody>
      </p:sp>
    </p:spTree>
    <p:extLst>
      <p:ext uri="{BB962C8B-B14F-4D97-AF65-F5344CB8AC3E}">
        <p14:creationId xmlns:p14="http://schemas.microsoft.com/office/powerpoint/2010/main" val="101273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5" name="Graphic 8">
            <a:extLst>
              <a:ext uri="{FF2B5EF4-FFF2-40B4-BE49-F238E27FC236}">
                <a16:creationId xmlns:a16="http://schemas.microsoft.com/office/drawing/2014/main" id="{7B840020-0682-1335-EE5A-86A26767B7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238500" y="1856463"/>
            <a:ext cx="5715000" cy="577921"/>
          </a:xfrm>
          <a:prstGeom prst="rect">
            <a:avLst/>
          </a:prstGeom>
        </p:spPr>
      </p:pic>
    </p:spTree>
    <p:extLst>
      <p:ext uri="{BB962C8B-B14F-4D97-AF65-F5344CB8AC3E}">
        <p14:creationId xmlns:p14="http://schemas.microsoft.com/office/powerpoint/2010/main" val="30508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11/18/2025</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805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11/18/2025</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77901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11/18/2025</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758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11/18/2025</a:t>
            </a:fld>
            <a:endParaRPr lang="en-US"/>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7842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11/18/2025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6823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11/18/2025</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28096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11/18/2025</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0843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11/18/2025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951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11/18/2025</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53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7285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nnesota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3" name="Graphic 8" descr="State of Minnesota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047470" y="1836432"/>
            <a:ext cx="6097061" cy="649224"/>
          </a:xfrm>
          <a:prstGeom prst="rect">
            <a:avLst/>
          </a:prstGeom>
        </p:spPr>
      </p:pic>
    </p:spTree>
    <p:extLst>
      <p:ext uri="{BB962C8B-B14F-4D97-AF65-F5344CB8AC3E}">
        <p14:creationId xmlns:p14="http://schemas.microsoft.com/office/powerpoint/2010/main" val="4140306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8841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851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91278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11/18/2025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0610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11/18/2025</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2864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11/18/2025</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06775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11/18/2025</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tx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97362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11/18/2025</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40932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11/18/2025</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0465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11/18/2025</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816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4" name="Graphic 8">
            <a:extLst>
              <a:ext uri="{FF2B5EF4-FFF2-40B4-BE49-F238E27FC236}">
                <a16:creationId xmlns:a16="http://schemas.microsoft.com/office/drawing/2014/main" id="{B3ACA8ED-3AFA-8AA3-67A0-E2A1F0B3E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226309" y="1853462"/>
            <a:ext cx="5739383" cy="580387"/>
          </a:xfrm>
          <a:prstGeom prst="rect">
            <a:avLst/>
          </a:prstGeom>
        </p:spPr>
      </p:pic>
    </p:spTree>
    <p:extLst>
      <p:ext uri="{BB962C8B-B14F-4D97-AF65-F5344CB8AC3E}">
        <p14:creationId xmlns:p14="http://schemas.microsoft.com/office/powerpoint/2010/main" val="3736643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11/18/2025</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757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11/18/2025</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07752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11/18/2025</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52679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11/18/2025</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28977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11/18/2025</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37259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11/18/2025</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04157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11/18/2025</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1674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11/18/2025</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129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11/18/2025</a:t>
            </a:fld>
            <a:endParaRPr lang="en-US"/>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757205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20223501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versed Minnesota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2" name="Graphic 8" descr="State of Minnesota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047470" y="1836432"/>
            <a:ext cx="6097060" cy="649224"/>
          </a:xfrm>
          <a:prstGeom prst="rect">
            <a:avLst/>
          </a:prstGeom>
        </p:spPr>
      </p:pic>
    </p:spTree>
    <p:extLst>
      <p:ext uri="{BB962C8B-B14F-4D97-AF65-F5344CB8AC3E}">
        <p14:creationId xmlns:p14="http://schemas.microsoft.com/office/powerpoint/2010/main" val="320642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410963599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202941459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357614010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11/18/2025</a:t>
            </a:fld>
            <a:endParaRPr lang="en-US"/>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47922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242126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44637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11/18/2025</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30609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7551441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10350359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11/18/2025</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7943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pic>
        <p:nvPicPr>
          <p:cNvPr id="5" name="Graphic 5">
            <a:extLst>
              <a:ext uri="{FF2B5EF4-FFF2-40B4-BE49-F238E27FC236}">
                <a16:creationId xmlns:a16="http://schemas.microsoft.com/office/drawing/2014/main" id="{35E51DB7-DCB5-8738-79EA-03ACCE3179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470675" y="6089934"/>
            <a:ext cx="3034525" cy="306862"/>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4286570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2097149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312124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11/18/2025</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48386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11/18/2025</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tx1"/>
                </a:solidFill>
              </a:rPr>
              <a:t>|</a:t>
            </a:r>
            <a:r>
              <a:rPr lang="en-US"/>
              <a:t> mn.gov/</a:t>
            </a:r>
            <a:r>
              <a:rPr lang="en-US" err="1"/>
              <a:t>websiteurl</a:t>
            </a:r>
            <a:endParaRPr lang="en-US"/>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78864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47225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69889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31233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00707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edit slide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97544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0524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pic>
        <p:nvPicPr>
          <p:cNvPr id="13" name="Graphic 5" descr="State of Minnesota logo">
            <a:extLst>
              <a:ext uri="{FF2B5EF4-FFF2-40B4-BE49-F238E27FC236}">
                <a16:creationId xmlns:a16="http://schemas.microsoft.com/office/drawing/2014/main" id="{AB91618F-0F80-4130-B959-FE0C5B87DF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5506" y="6081704"/>
            <a:ext cx="3256627"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361529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48415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11/18/2025</a:t>
            </a:fld>
            <a:endParaRPr lang="en-US"/>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200065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a:t>Click to edit text</a:t>
            </a:r>
          </a:p>
          <a:p>
            <a:pPr lvl="1"/>
            <a:r>
              <a:rPr lang="en-US"/>
              <a:t>Item one</a:t>
            </a:r>
          </a:p>
          <a:p>
            <a:pPr lvl="1"/>
            <a:r>
              <a:rPr lang="en-US"/>
              <a:t>Item two</a:t>
            </a:r>
          </a:p>
          <a:p>
            <a:pPr lvl="1"/>
            <a:r>
              <a:rPr lang="en-US"/>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11/18/2025</a:t>
            </a:fld>
            <a:endParaRPr lang="en-US"/>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084126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Tree>
    <p:extLst>
      <p:ext uri="{BB962C8B-B14F-4D97-AF65-F5344CB8AC3E}">
        <p14:creationId xmlns:p14="http://schemas.microsoft.com/office/powerpoint/2010/main" val="1554898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text.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668410"/>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text.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75037"/>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a:t>Click to edit slide title</a:t>
            </a:r>
          </a:p>
        </p:txBody>
      </p:sp>
    </p:spTree>
    <p:extLst>
      <p:ext uri="{BB962C8B-B14F-4D97-AF65-F5344CB8AC3E}">
        <p14:creationId xmlns:p14="http://schemas.microsoft.com/office/powerpoint/2010/main" val="78511201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3770437920"/>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a:t>Click to add Quote or Statement</a:t>
            </a:r>
          </a:p>
        </p:txBody>
      </p:sp>
    </p:spTree>
    <p:extLst>
      <p:ext uri="{BB962C8B-B14F-4D97-AF65-F5344CB8AC3E}">
        <p14:creationId xmlns:p14="http://schemas.microsoft.com/office/powerpoint/2010/main" val="286919480"/>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supporting text</a:t>
            </a:r>
          </a:p>
        </p:txBody>
      </p:sp>
    </p:spTree>
    <p:extLst>
      <p:ext uri="{BB962C8B-B14F-4D97-AF65-F5344CB8AC3E}">
        <p14:creationId xmlns:p14="http://schemas.microsoft.com/office/powerpoint/2010/main" val="31292513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1969951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11/18/2025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0321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11/18/2025</a:t>
            </a:fld>
            <a:endParaRPr lang="en-US"/>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Optional Tagline Goes Here | mn.gov/</a:t>
            </a:r>
            <a:r>
              <a:rPr lang="en-US" err="1"/>
              <a:t>websiteurl</a:t>
            </a:r>
            <a:endParaRPr lang="en-US"/>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797187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11/18/2025</a:t>
            </a:fld>
            <a:endParaRPr lang="en-US"/>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899949222"/>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11/18/2025</a:t>
            </a:fld>
            <a:endParaRPr lang="en-US"/>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8">
            <a:extLst>
              <a:ext uri="{FF2B5EF4-FFF2-40B4-BE49-F238E27FC236}">
                <a16:creationId xmlns:a16="http://schemas.microsoft.com/office/drawing/2014/main" id="{5A064A86-2AF7-D0B1-D3E3-157E142B69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49179"/>
            <a:ext cx="3034525" cy="306862"/>
          </a:xfrm>
          <a:prstGeom prst="rect">
            <a:avLst/>
          </a:prstGeom>
        </p:spPr>
      </p:pic>
    </p:spTree>
    <p:extLst>
      <p:ext uri="{BB962C8B-B14F-4D97-AF65-F5344CB8AC3E}">
        <p14:creationId xmlns:p14="http://schemas.microsoft.com/office/powerpoint/2010/main" val="15316855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11/18/2025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3279741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11/18/2025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a:extLst>
              <a:ext uri="{FF2B5EF4-FFF2-40B4-BE49-F238E27FC236}">
                <a16:creationId xmlns:a16="http://schemas.microsoft.com/office/drawing/2014/main" id="{D4E76200-C1E2-2EEC-F2E6-5BBE73AF8B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49179"/>
            <a:ext cx="3034525" cy="306862"/>
          </a:xfrm>
          <a:prstGeom prst="rect">
            <a:avLst/>
          </a:prstGeom>
        </p:spPr>
      </p:pic>
    </p:spTree>
    <p:extLst>
      <p:ext uri="{BB962C8B-B14F-4D97-AF65-F5344CB8AC3E}">
        <p14:creationId xmlns:p14="http://schemas.microsoft.com/office/powerpoint/2010/main" val="6806123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11/18/2025</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472" y="705704"/>
            <a:ext cx="3256627" cy="346770"/>
          </a:xfrm>
          <a:prstGeom prst="rect">
            <a:avLst/>
          </a:prstGeom>
        </p:spPr>
      </p:pic>
    </p:spTree>
    <p:extLst>
      <p:ext uri="{BB962C8B-B14F-4D97-AF65-F5344CB8AC3E}">
        <p14:creationId xmlns:p14="http://schemas.microsoft.com/office/powerpoint/2010/main" val="1115420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11/18/2025</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descr="State of Minnesota logo">
            <a:extLst>
              <a:ext uri="{FF2B5EF4-FFF2-40B4-BE49-F238E27FC236}">
                <a16:creationId xmlns:a16="http://schemas.microsoft.com/office/drawing/2014/main" id="{2A40E8AF-55F5-4194-AB93-9716C4257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315882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5" name="Graphic 8">
            <a:extLst>
              <a:ext uri="{FF2B5EF4-FFF2-40B4-BE49-F238E27FC236}">
                <a16:creationId xmlns:a16="http://schemas.microsoft.com/office/drawing/2014/main" id="{FD36009B-88FC-78F9-3C31-E1AC277CA8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8470272" y="749179"/>
            <a:ext cx="3034525" cy="306862"/>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spTree>
    <p:extLst>
      <p:ext uri="{BB962C8B-B14F-4D97-AF65-F5344CB8AC3E}">
        <p14:creationId xmlns:p14="http://schemas.microsoft.com/office/powerpoint/2010/main" val="4779101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11/18/2025</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Graphic 8" descr="State of Minnesota logo">
            <a:extLst>
              <a:ext uri="{FF2B5EF4-FFF2-40B4-BE49-F238E27FC236}">
                <a16:creationId xmlns:a16="http://schemas.microsoft.com/office/drawing/2014/main" id="{430308AB-F9FA-4CB8-AB13-ED0CD2A9F6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spTree>
    <p:extLst>
      <p:ext uri="{BB962C8B-B14F-4D97-AF65-F5344CB8AC3E}">
        <p14:creationId xmlns:p14="http://schemas.microsoft.com/office/powerpoint/2010/main" val="39143342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11/18/2025</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636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dnr.state.mn.us/waters/groundwater_section/index.html"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hyperlink" Target="https://www.dnr.state.mn.us/waters/groundwater_section/mapping/provinces.html"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Meeting our Water Supply needs in the Land of 10,000 Lakes</a:t>
            </a:r>
          </a:p>
        </p:txBody>
      </p:sp>
      <p:sp>
        <p:nvSpPr>
          <p:cNvPr id="5" name="Text Placeholder 2"/>
          <p:cNvSpPr>
            <a:spLocks noGrp="1"/>
          </p:cNvSpPr>
          <p:nvPr>
            <p:ph type="body" sz="quarter" idx="18"/>
          </p:nvPr>
        </p:nvSpPr>
        <p:spPr>
          <a:xfrm>
            <a:off x="849503" y="4907111"/>
            <a:ext cx="10515600" cy="1097128"/>
          </a:xfrm>
        </p:spPr>
        <p:txBody>
          <a:bodyPr>
            <a:normAutofit fontScale="92500" lnSpcReduction="10000"/>
          </a:bodyPr>
          <a:lstStyle/>
          <a:p>
            <a:r>
              <a:rPr lang="en-US"/>
              <a:t>Jason B. Moeckel </a:t>
            </a:r>
            <a:r>
              <a:rPr lang="en-US">
                <a:solidFill>
                  <a:schemeClr val="accent3"/>
                </a:solidFill>
              </a:rPr>
              <a:t>|</a:t>
            </a:r>
            <a:r>
              <a:rPr lang="en-US"/>
              <a:t> Assistant Division Director</a:t>
            </a:r>
          </a:p>
          <a:p>
            <a:r>
              <a:rPr lang="en-US"/>
              <a:t>Ecological and Water Resources Division</a:t>
            </a:r>
          </a:p>
        </p:txBody>
      </p:sp>
      <p:pic>
        <p:nvPicPr>
          <p:cNvPr id="4" name="Graphic 3" descr="Minnesota Department of Natural Resources logo">
            <a:extLst>
              <a:ext uri="{FF2B5EF4-FFF2-40B4-BE49-F238E27FC236}">
                <a16:creationId xmlns:a16="http://schemas.microsoft.com/office/drawing/2014/main" id="{50C04A93-8B69-2938-361D-A12C7B6473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0675" y="6089934"/>
            <a:ext cx="3034525" cy="306862"/>
          </a:xfrm>
          <a:prstGeom prst="rect">
            <a:avLst/>
          </a:prstGeom>
        </p:spPr>
      </p:pic>
      <p:sp>
        <p:nvSpPr>
          <p:cNvPr id="9" name="Footer Placeholder 4"/>
          <p:cNvSpPr txBox="1">
            <a:spLocks/>
          </p:cNvSpPr>
          <p:nvPr/>
        </p:nvSpPr>
        <p:spPr bwMode="black">
          <a:xfrm>
            <a:off x="6328214" y="6138331"/>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hlinkClick r:id="rId5"/>
              </a:rPr>
              <a:t>Groundwater | Minnesota DNR (state.mn.us)</a:t>
            </a: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pic>
        <p:nvPicPr>
          <p:cNvPr id="3" name="Picture Placeholder 5">
            <a:extLst>
              <a:ext uri="{FF2B5EF4-FFF2-40B4-BE49-F238E27FC236}">
                <a16:creationId xmlns:a16="http://schemas.microsoft.com/office/drawing/2014/main" id="{AC992B3C-D06E-A3A8-A53F-E259997FA85D}"/>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t="31510" b="30455"/>
          <a:stretch>
            <a:fillRect/>
          </a:stretch>
        </p:blipFill>
        <p:spPr>
          <a:xfrm>
            <a:off x="0" y="0"/>
            <a:ext cx="12192000" cy="3477837"/>
          </a:xfrm>
          <a:prstGeom prst="rect">
            <a:avLst/>
          </a:prstGeom>
        </p:spPr>
      </p:pic>
    </p:spTree>
    <p:extLst>
      <p:ext uri="{BB962C8B-B14F-4D97-AF65-F5344CB8AC3E}">
        <p14:creationId xmlns:p14="http://schemas.microsoft.com/office/powerpoint/2010/main" val="214455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A8008E-67C8-2E6E-ACF6-45CB5556EB4E}"/>
              </a:ext>
            </a:extLst>
          </p:cNvPr>
          <p:cNvSpPr>
            <a:spLocks noGrp="1"/>
          </p:cNvSpPr>
          <p:nvPr>
            <p:ph type="title"/>
          </p:nvPr>
        </p:nvSpPr>
        <p:spPr/>
        <p:txBody>
          <a:bodyPr/>
          <a:lstStyle/>
          <a:p>
            <a:r>
              <a:rPr lang="en-US"/>
              <a:t>Permit Requirements (</a:t>
            </a:r>
            <a:r>
              <a:rPr lang="en-US" err="1"/>
              <a:t>103G.271</a:t>
            </a:r>
            <a:r>
              <a:rPr lang="en-US"/>
              <a:t> Subd </a:t>
            </a:r>
            <a:r>
              <a:rPr lang="en-US" err="1"/>
              <a:t>5b</a:t>
            </a:r>
            <a:r>
              <a:rPr lang="en-US"/>
              <a:t>) </a:t>
            </a:r>
          </a:p>
        </p:txBody>
      </p:sp>
      <p:pic>
        <p:nvPicPr>
          <p:cNvPr id="8" name="Content Placeholder 7">
            <a:extLst>
              <a:ext uri="{FF2B5EF4-FFF2-40B4-BE49-F238E27FC236}">
                <a16:creationId xmlns:a16="http://schemas.microsoft.com/office/drawing/2014/main" id="{A165DA41-546B-BF88-02C5-02FDFDB581D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14489" y="1377862"/>
            <a:ext cx="5667021" cy="4250266"/>
          </a:xfrm>
          <a:prstGeom prst="rect">
            <a:avLst/>
          </a:prstGeom>
          <a:ln>
            <a:solidFill>
              <a:schemeClr val="tx2"/>
            </a:solidFill>
          </a:ln>
          <a:effectLst>
            <a:glow rad="63500">
              <a:schemeClr val="accent1">
                <a:satMod val="175000"/>
                <a:alpha val="40000"/>
              </a:schemeClr>
            </a:glow>
          </a:effectLst>
        </p:spPr>
      </p:pic>
      <p:sp>
        <p:nvSpPr>
          <p:cNvPr id="6" name="Content Placeholder 5">
            <a:extLst>
              <a:ext uri="{FF2B5EF4-FFF2-40B4-BE49-F238E27FC236}">
                <a16:creationId xmlns:a16="http://schemas.microsoft.com/office/drawing/2014/main" id="{06B458AA-9076-B5D1-6ADD-E60EA6D0E053}"/>
              </a:ext>
            </a:extLst>
          </p:cNvPr>
          <p:cNvSpPr>
            <a:spLocks noGrp="1"/>
          </p:cNvSpPr>
          <p:nvPr>
            <p:ph sz="half" idx="2"/>
          </p:nvPr>
        </p:nvSpPr>
        <p:spPr>
          <a:xfrm>
            <a:off x="6558843" y="1594624"/>
            <a:ext cx="5418667" cy="4582339"/>
          </a:xfrm>
        </p:spPr>
        <p:txBody>
          <a:bodyPr vert="horz" lIns="0" tIns="91440" rIns="0" bIns="91440" rtlCol="0" anchor="t">
            <a:normAutofit fontScale="85000" lnSpcReduction="20000"/>
          </a:bodyPr>
          <a:lstStyle/>
          <a:p>
            <a:r>
              <a:rPr lang="en-US"/>
              <a:t>Amend permit to add conservation requirements – if the Data Center will use more than 100 MGY</a:t>
            </a:r>
          </a:p>
          <a:p>
            <a:r>
              <a:rPr lang="en-US"/>
              <a:t>At the time a permit is issued, we must verify conservation measures that will be implemented </a:t>
            </a:r>
          </a:p>
          <a:p>
            <a:pPr lvl="1"/>
            <a:r>
              <a:rPr lang="en-US"/>
              <a:t>Cooling System efficiency (e.g. closed loop)</a:t>
            </a:r>
          </a:p>
          <a:p>
            <a:pPr lvl="1"/>
            <a:r>
              <a:rPr lang="en-US"/>
              <a:t>Water Reuse</a:t>
            </a:r>
          </a:p>
          <a:p>
            <a:r>
              <a:rPr lang="en-US"/>
              <a:t>Address water use conflict as part of the permit application/review process</a:t>
            </a:r>
          </a:p>
          <a:p>
            <a:r>
              <a:rPr lang="en-US"/>
              <a:t>Require an aquifer test if the commissioner determines one is necessary</a:t>
            </a:r>
          </a:p>
        </p:txBody>
      </p:sp>
      <p:sp>
        <p:nvSpPr>
          <p:cNvPr id="9" name="TextBox 8">
            <a:extLst>
              <a:ext uri="{FF2B5EF4-FFF2-40B4-BE49-F238E27FC236}">
                <a16:creationId xmlns:a16="http://schemas.microsoft.com/office/drawing/2014/main" id="{3EF1328A-276D-1E1F-328A-DE5CB3FF7A14}"/>
              </a:ext>
            </a:extLst>
          </p:cNvPr>
          <p:cNvSpPr txBox="1"/>
          <p:nvPr/>
        </p:nvSpPr>
        <p:spPr>
          <a:xfrm>
            <a:off x="214489" y="5628128"/>
            <a:ext cx="32145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3865"/>
                </a:solidFill>
                <a:effectLst/>
                <a:uLnTx/>
                <a:uFillTx/>
                <a:latin typeface="Calibri"/>
                <a:ea typeface="ヒラギノ角ゴ Pro W3" pitchFamily="-126" charset="-128"/>
                <a:cs typeface="+mn-cs"/>
              </a:rPr>
              <a:t>Project Skyway Site, 9/23/2025 – Pine Island MN</a:t>
            </a:r>
          </a:p>
        </p:txBody>
      </p:sp>
    </p:spTree>
    <p:extLst>
      <p:ext uri="{BB962C8B-B14F-4D97-AF65-F5344CB8AC3E}">
        <p14:creationId xmlns:p14="http://schemas.microsoft.com/office/powerpoint/2010/main" val="46126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36F4-CC7D-4964-8211-8A3B38E1B84A}"/>
              </a:ext>
            </a:extLst>
          </p:cNvPr>
          <p:cNvSpPr>
            <a:spLocks noGrp="1"/>
          </p:cNvSpPr>
          <p:nvPr>
            <p:ph type="title"/>
          </p:nvPr>
        </p:nvSpPr>
        <p:spPr/>
        <p:txBody>
          <a:bodyPr/>
          <a:lstStyle/>
          <a:p>
            <a:r>
              <a:rPr lang="en-US"/>
              <a:t>How is DNR Handling Proposals?</a:t>
            </a:r>
          </a:p>
        </p:txBody>
      </p:sp>
      <p:sp>
        <p:nvSpPr>
          <p:cNvPr id="3" name="Content Placeholder 2">
            <a:extLst>
              <a:ext uri="{FF2B5EF4-FFF2-40B4-BE49-F238E27FC236}">
                <a16:creationId xmlns:a16="http://schemas.microsoft.com/office/drawing/2014/main" id="{1CDBD4CB-4CD2-024E-73F1-015919134007}"/>
              </a:ext>
            </a:extLst>
          </p:cNvPr>
          <p:cNvSpPr>
            <a:spLocks noGrp="1"/>
          </p:cNvSpPr>
          <p:nvPr>
            <p:ph idx="1"/>
          </p:nvPr>
        </p:nvSpPr>
        <p:spPr>
          <a:xfrm>
            <a:off x="6259826" y="1430512"/>
            <a:ext cx="5421351" cy="4981577"/>
          </a:xfrm>
        </p:spPr>
        <p:txBody>
          <a:bodyPr>
            <a:normAutofit/>
          </a:bodyPr>
          <a:lstStyle/>
          <a:p>
            <a:r>
              <a:rPr lang="en-US"/>
              <a:t>Response/Review Team</a:t>
            </a:r>
          </a:p>
          <a:p>
            <a:pPr lvl="1"/>
            <a:r>
              <a:rPr lang="en-US"/>
              <a:t>Coordinate the response team if the proposal is larger than 100 MGY</a:t>
            </a:r>
          </a:p>
          <a:p>
            <a:pPr lvl="1"/>
            <a:r>
              <a:rPr lang="en-US"/>
              <a:t>Requests additional Information from the proposer</a:t>
            </a:r>
          </a:p>
          <a:p>
            <a:r>
              <a:rPr lang="en-US"/>
              <a:t>Response team will prepare a summary of water availability </a:t>
            </a:r>
            <a:r>
              <a:rPr lang="en-US" u="sng"/>
              <a:t>constraints</a:t>
            </a:r>
          </a:p>
          <a:p>
            <a:pPr lvl="1"/>
            <a:r>
              <a:rPr lang="en-US"/>
              <a:t>This will be provided to the proposer</a:t>
            </a:r>
          </a:p>
          <a:p>
            <a:r>
              <a:rPr lang="en-US"/>
              <a:t>Currently evaluating how to assess water conservation requirements</a:t>
            </a:r>
          </a:p>
          <a:p>
            <a:endParaRPr lang="en-US"/>
          </a:p>
          <a:p>
            <a:pPr lvl="1"/>
            <a:endParaRPr lang="en-US"/>
          </a:p>
        </p:txBody>
      </p:sp>
      <p:pic>
        <p:nvPicPr>
          <p:cNvPr id="1026" name="Picture 2">
            <a:extLst>
              <a:ext uri="{FF2B5EF4-FFF2-40B4-BE49-F238E27FC236}">
                <a16:creationId xmlns:a16="http://schemas.microsoft.com/office/drawing/2014/main" id="{7A9EF876-5DEE-735A-414B-59B121632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3" y="1654350"/>
            <a:ext cx="543877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4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F069-23CA-C4E1-07C2-17DCB2D911B5}"/>
              </a:ext>
            </a:extLst>
          </p:cNvPr>
          <p:cNvSpPr>
            <a:spLocks noGrp="1"/>
          </p:cNvSpPr>
          <p:nvPr>
            <p:ph type="title"/>
          </p:nvPr>
        </p:nvSpPr>
        <p:spPr/>
        <p:txBody>
          <a:bodyPr/>
          <a:lstStyle/>
          <a:p>
            <a:r>
              <a:rPr lang="en-US">
                <a:ea typeface="Calibri"/>
                <a:cs typeface="Calibri"/>
              </a:rPr>
              <a:t>Things to Consider</a:t>
            </a:r>
            <a:endParaRPr lang="en-US"/>
          </a:p>
        </p:txBody>
      </p:sp>
      <p:sp>
        <p:nvSpPr>
          <p:cNvPr id="3" name="Content Placeholder 2">
            <a:extLst>
              <a:ext uri="{FF2B5EF4-FFF2-40B4-BE49-F238E27FC236}">
                <a16:creationId xmlns:a16="http://schemas.microsoft.com/office/drawing/2014/main" id="{1402555D-16FC-F141-A1EC-3529557F824C}"/>
              </a:ext>
            </a:extLst>
          </p:cNvPr>
          <p:cNvSpPr>
            <a:spLocks noGrp="1"/>
          </p:cNvSpPr>
          <p:nvPr>
            <p:ph idx="1"/>
          </p:nvPr>
        </p:nvSpPr>
        <p:spPr/>
        <p:txBody>
          <a:bodyPr vert="horz" lIns="0" tIns="91440" rIns="0" bIns="91440" rtlCol="0" anchor="t">
            <a:normAutofit/>
          </a:bodyPr>
          <a:lstStyle/>
          <a:p>
            <a:r>
              <a:rPr lang="en-US">
                <a:ea typeface="Calibri"/>
                <a:cs typeface="Calibri"/>
              </a:rPr>
              <a:t>Large water appropriations may require additional environmental review</a:t>
            </a:r>
          </a:p>
          <a:p>
            <a:pPr lvl="1"/>
            <a:r>
              <a:rPr lang="en-US">
                <a:ea typeface="Calibri"/>
                <a:cs typeface="Calibri"/>
              </a:rPr>
              <a:t>Water appropriations averaging 30 million gallons per month require a mandatory Environmental Assessment Worksheet. </a:t>
            </a:r>
          </a:p>
          <a:p>
            <a:pPr marL="914400" lvl="2" indent="0">
              <a:buNone/>
            </a:pPr>
            <a:r>
              <a:rPr lang="en-US">
                <a:ea typeface="Calibri"/>
                <a:cs typeface="Calibri"/>
              </a:rPr>
              <a:t>*Projects that meet or exceed this threshold cannot be reviewed by the AUAR process*</a:t>
            </a:r>
          </a:p>
          <a:p>
            <a:pPr lvl="1"/>
            <a:r>
              <a:rPr lang="en-US" sz="1900">
                <a:ea typeface="Calibri"/>
                <a:cs typeface="Calibri"/>
              </a:rPr>
              <a:t>While environmental review is required or ongoing, no permits can be issued</a:t>
            </a:r>
            <a:endParaRPr lang="en-US">
              <a:ea typeface="Calibri"/>
              <a:cs typeface="Calibri"/>
            </a:endParaRPr>
          </a:p>
          <a:p>
            <a:pPr marL="914400" lvl="2" indent="0">
              <a:buNone/>
            </a:pPr>
            <a:r>
              <a:rPr lang="en-US">
                <a:ea typeface="Calibri"/>
                <a:cs typeface="Calibri"/>
              </a:rPr>
              <a:t>*This is referred to as the "Prohibition on Governmental Actions" (Minn. Rules 4410.3100)</a:t>
            </a:r>
          </a:p>
          <a:p>
            <a:pPr marL="914400" lvl="2" indent="0">
              <a:buNone/>
            </a:pPr>
            <a:endParaRPr lang="en-US">
              <a:ea typeface="Calibri"/>
              <a:cs typeface="Calibri"/>
            </a:endParaRPr>
          </a:p>
          <a:p>
            <a:pPr marL="914400" lvl="2" indent="0">
              <a:buNone/>
            </a:pPr>
            <a:endParaRPr lang="en-US">
              <a:ea typeface="Calibri"/>
              <a:cs typeface="Calibri"/>
            </a:endParaRPr>
          </a:p>
        </p:txBody>
      </p:sp>
      <p:sp>
        <p:nvSpPr>
          <p:cNvPr id="4" name="Date Placeholder 3">
            <a:extLst>
              <a:ext uri="{FF2B5EF4-FFF2-40B4-BE49-F238E27FC236}">
                <a16:creationId xmlns:a16="http://schemas.microsoft.com/office/drawing/2014/main" id="{FDA1D47E-53EC-D259-8AA8-FF5013FC1DC8}"/>
              </a:ext>
            </a:extLst>
          </p:cNvPr>
          <p:cNvSpPr>
            <a:spLocks noGrp="1"/>
          </p:cNvSpPr>
          <p:nvPr>
            <p:ph type="dt" sz="half" idx="10"/>
          </p:nvPr>
        </p:nvSpPr>
        <p:spPr/>
        <p:txBody>
          <a:bodyPr/>
          <a:lstStyle/>
          <a:p>
            <a:fld id="{824D5D47-1752-4D84-8BFB-C2F71A34C932}" type="datetime1">
              <a:rPr lang="en-US" smtClean="0"/>
              <a:t>11/18/2025</a:t>
            </a:fld>
            <a:endParaRPr lang="en-US"/>
          </a:p>
        </p:txBody>
      </p:sp>
      <p:sp>
        <p:nvSpPr>
          <p:cNvPr id="5" name="Footer Placeholder 4">
            <a:extLst>
              <a:ext uri="{FF2B5EF4-FFF2-40B4-BE49-F238E27FC236}">
                <a16:creationId xmlns:a16="http://schemas.microsoft.com/office/drawing/2014/main" id="{5416D951-4059-D78B-1437-6A00C2B3C187}"/>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a:extLst>
              <a:ext uri="{FF2B5EF4-FFF2-40B4-BE49-F238E27FC236}">
                <a16:creationId xmlns:a16="http://schemas.microsoft.com/office/drawing/2014/main" id="{1331E4D4-453C-6C30-8BE5-04616FAB6EF5}"/>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357340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F95D-D230-F9BE-179D-0E8AE2E6D4E8}"/>
              </a:ext>
            </a:extLst>
          </p:cNvPr>
          <p:cNvSpPr>
            <a:spLocks noGrp="1"/>
          </p:cNvSpPr>
          <p:nvPr>
            <p:ph type="title"/>
          </p:nvPr>
        </p:nvSpPr>
        <p:spPr/>
        <p:txBody>
          <a:bodyPr/>
          <a:lstStyle/>
          <a:p>
            <a:r>
              <a:rPr lang="en-US"/>
              <a:t>Things to Consider</a:t>
            </a:r>
          </a:p>
        </p:txBody>
      </p:sp>
      <p:sp>
        <p:nvSpPr>
          <p:cNvPr id="3" name="Content Placeholder 2">
            <a:extLst>
              <a:ext uri="{FF2B5EF4-FFF2-40B4-BE49-F238E27FC236}">
                <a16:creationId xmlns:a16="http://schemas.microsoft.com/office/drawing/2014/main" id="{DCA7B7BD-A834-5A54-2B0D-1FD90BD077AD}"/>
              </a:ext>
            </a:extLst>
          </p:cNvPr>
          <p:cNvSpPr>
            <a:spLocks noGrp="1"/>
          </p:cNvSpPr>
          <p:nvPr>
            <p:ph idx="1"/>
          </p:nvPr>
        </p:nvSpPr>
        <p:spPr/>
        <p:txBody>
          <a:bodyPr/>
          <a:lstStyle/>
          <a:p>
            <a:r>
              <a:rPr lang="en-US"/>
              <a:t>Are there opportunities to use water more than once?</a:t>
            </a:r>
          </a:p>
          <a:p>
            <a:pPr lvl="1"/>
            <a:r>
              <a:rPr lang="en-US"/>
              <a:t>Can water be used for agricultural irrigation after going through a data center?</a:t>
            </a:r>
          </a:p>
          <a:p>
            <a:pPr lvl="1"/>
            <a:r>
              <a:rPr lang="en-US"/>
              <a:t>Can water go through a data center and then be used in combination with other municipal supplies?</a:t>
            </a:r>
          </a:p>
          <a:p>
            <a:pPr lvl="1"/>
            <a:r>
              <a:rPr lang="en-US"/>
              <a:t>Can the heat be dissipated below ground in an aquifer with recirculating heat exchangers?  </a:t>
            </a:r>
          </a:p>
          <a:p>
            <a:pPr lvl="1"/>
            <a:r>
              <a:rPr lang="en-US"/>
              <a:t>What prevents treated wastewater from being a source of cooling water?</a:t>
            </a:r>
          </a:p>
          <a:p>
            <a:pPr lvl="2"/>
            <a:endParaRPr lang="en-US"/>
          </a:p>
        </p:txBody>
      </p:sp>
      <p:sp>
        <p:nvSpPr>
          <p:cNvPr id="4" name="Date Placeholder 3">
            <a:extLst>
              <a:ext uri="{FF2B5EF4-FFF2-40B4-BE49-F238E27FC236}">
                <a16:creationId xmlns:a16="http://schemas.microsoft.com/office/drawing/2014/main" id="{3C7DE42B-4DF9-F24C-0EB2-AAE98357E67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5" name="Footer Placeholder 4">
            <a:extLst>
              <a:ext uri="{FF2B5EF4-FFF2-40B4-BE49-F238E27FC236}">
                <a16:creationId xmlns:a16="http://schemas.microsoft.com/office/drawing/2014/main" id="{47EC4C70-F76D-8CD6-459F-202F13F61EA8}"/>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rPr>
              <a:t>Optional Tagline Goes Here </a:t>
            </a:r>
            <a:r>
              <a:rPr kumimoji="0" lang="en-US" sz="1200" b="0" i="0" u="none" strike="noStrike" kern="1200" cap="none" spc="0" normalizeH="0" baseline="0" noProof="0">
                <a:ln>
                  <a:noFill/>
                </a:ln>
                <a:solidFill>
                  <a:srgbClr val="003865"/>
                </a:solidFill>
                <a:effectLst/>
                <a:uLnTx/>
                <a:uFillTx/>
                <a:latin typeface="Calibri"/>
                <a:ea typeface="ヒラギノ角ゴ Pro W3" pitchFamily="-126" charset="-128"/>
                <a:cs typeface="+mn-cs"/>
              </a:rPr>
              <a:t>|</a:t>
            </a:r>
            <a:r>
              <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rPr>
              <a:t> mn.gov/websiteurl</a:t>
            </a:r>
          </a:p>
        </p:txBody>
      </p:sp>
      <p:sp>
        <p:nvSpPr>
          <p:cNvPr id="6" name="Slide Number Placeholder 5">
            <a:extLst>
              <a:ext uri="{FF2B5EF4-FFF2-40B4-BE49-F238E27FC236}">
                <a16:creationId xmlns:a16="http://schemas.microsoft.com/office/drawing/2014/main" id="{19304D8C-EADE-C93D-B7EB-E970A2212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Tree>
    <p:extLst>
      <p:ext uri="{BB962C8B-B14F-4D97-AF65-F5344CB8AC3E}">
        <p14:creationId xmlns:p14="http://schemas.microsoft.com/office/powerpoint/2010/main" val="305776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81C685-6B3C-ECB8-A093-0B7586518EA6}"/>
              </a:ext>
            </a:extLst>
          </p:cNvPr>
          <p:cNvSpPr>
            <a:spLocks noGrp="1"/>
          </p:cNvSpPr>
          <p:nvPr>
            <p:ph type="title"/>
          </p:nvPr>
        </p:nvSpPr>
        <p:spPr/>
        <p:txBody>
          <a:bodyPr/>
          <a:lstStyle/>
          <a:p>
            <a:r>
              <a:rPr lang="en-US"/>
              <a:t>The amount of water we can use is in fact limited!</a:t>
            </a:r>
          </a:p>
        </p:txBody>
      </p:sp>
      <p:sp>
        <p:nvSpPr>
          <p:cNvPr id="7" name="Content Placeholder 6">
            <a:extLst>
              <a:ext uri="{FF2B5EF4-FFF2-40B4-BE49-F238E27FC236}">
                <a16:creationId xmlns:a16="http://schemas.microsoft.com/office/drawing/2014/main" id="{863AA9C0-B2BD-5A5A-09E4-785847FC20D0}"/>
              </a:ext>
            </a:extLst>
          </p:cNvPr>
          <p:cNvSpPr>
            <a:spLocks noGrp="1"/>
          </p:cNvSpPr>
          <p:nvPr>
            <p:ph idx="1"/>
          </p:nvPr>
        </p:nvSpPr>
        <p:spPr/>
        <p:txBody>
          <a:bodyPr>
            <a:normAutofit fontScale="92500" lnSpcReduction="10000"/>
          </a:bodyPr>
          <a:lstStyle/>
          <a:p>
            <a:r>
              <a:rPr lang="en-US"/>
              <a:t>Distribution – natural limits</a:t>
            </a:r>
          </a:p>
          <a:p>
            <a:r>
              <a:rPr lang="en-US"/>
              <a:t>Quality – both natural and contamination limits</a:t>
            </a:r>
          </a:p>
          <a:p>
            <a:r>
              <a:rPr lang="en-US"/>
              <a:t>Existing or future uses – competition limits</a:t>
            </a:r>
          </a:p>
          <a:p>
            <a:pPr lvl="1"/>
            <a:r>
              <a:rPr lang="en-US"/>
              <a:t>#1 - Domestic use</a:t>
            </a:r>
          </a:p>
          <a:p>
            <a:pPr lvl="1"/>
            <a:r>
              <a:rPr lang="en-US"/>
              <a:t>#2 - Small scale &lt;10,000 gallons per day 		</a:t>
            </a:r>
          </a:p>
          <a:p>
            <a:pPr lvl="1"/>
            <a:r>
              <a:rPr lang="en-US"/>
              <a:t>#3 - Agriculture</a:t>
            </a:r>
          </a:p>
          <a:p>
            <a:pPr lvl="1"/>
            <a:r>
              <a:rPr lang="en-US"/>
              <a:t>#4 - Energy</a:t>
            </a:r>
          </a:p>
          <a:p>
            <a:pPr lvl="1"/>
            <a:r>
              <a:rPr lang="en-US"/>
              <a:t>#5 – Industry (includes data centers)</a:t>
            </a:r>
          </a:p>
          <a:p>
            <a:pPr lvl="1"/>
            <a:r>
              <a:rPr lang="en-US"/>
              <a:t>#6 - Non-essential</a:t>
            </a:r>
          </a:p>
        </p:txBody>
      </p:sp>
      <p:sp>
        <p:nvSpPr>
          <p:cNvPr id="4" name="Footer Placeholder 3">
            <a:extLst>
              <a:ext uri="{FF2B5EF4-FFF2-40B4-BE49-F238E27FC236}">
                <a16:creationId xmlns:a16="http://schemas.microsoft.com/office/drawing/2014/main" id="{0119A39F-BF1F-E46B-907E-5225F8E092EF}"/>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rPr>
              <a:t>Optional Tagline Goes Here </a:t>
            </a:r>
            <a:r>
              <a:rPr kumimoji="0" lang="en-US" sz="1200" b="0" i="0" u="none" strike="noStrike" kern="1200" cap="none" spc="0" normalizeH="0" baseline="0" noProof="0">
                <a:ln>
                  <a:noFill/>
                </a:ln>
                <a:solidFill>
                  <a:srgbClr val="003865"/>
                </a:solidFill>
                <a:effectLst/>
                <a:uLnTx/>
                <a:uFillTx/>
                <a:latin typeface="Calibri"/>
                <a:ea typeface="ヒラギノ角ゴ Pro W3" pitchFamily="-126" charset="-128"/>
                <a:cs typeface="+mn-cs"/>
              </a:rPr>
              <a:t>|</a:t>
            </a:r>
            <a:r>
              <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rPr>
              <a:t> mn.gov/websiteurl</a:t>
            </a:r>
          </a:p>
        </p:txBody>
      </p:sp>
    </p:spTree>
    <p:extLst>
      <p:ext uri="{BB962C8B-B14F-4D97-AF65-F5344CB8AC3E}">
        <p14:creationId xmlns:p14="http://schemas.microsoft.com/office/powerpoint/2010/main" val="238867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129E7D-6997-14A8-4597-4298BD38FB80}"/>
              </a:ext>
            </a:extLst>
          </p:cNvPr>
          <p:cNvSpPr>
            <a:spLocks noGrp="1"/>
          </p:cNvSpPr>
          <p:nvPr>
            <p:ph type="title"/>
          </p:nvPr>
        </p:nvSpPr>
        <p:spPr>
          <a:xfrm>
            <a:off x="0" y="125759"/>
            <a:ext cx="4326340" cy="1258541"/>
          </a:xfrm>
        </p:spPr>
        <p:txBody>
          <a:bodyPr>
            <a:normAutofit/>
          </a:bodyPr>
          <a:lstStyle/>
          <a:p>
            <a:pPr algn="ctr"/>
            <a:r>
              <a:rPr lang="en-US" sz="4000" b="1"/>
              <a:t>Tip #1:</a:t>
            </a:r>
            <a:endParaRPr lang="en-US" sz="4000"/>
          </a:p>
        </p:txBody>
      </p:sp>
      <p:sp>
        <p:nvSpPr>
          <p:cNvPr id="4" name="Date Placeholder 3" hidden="1">
            <a:extLst>
              <a:ext uri="{FF2B5EF4-FFF2-40B4-BE49-F238E27FC236}">
                <a16:creationId xmlns:a16="http://schemas.microsoft.com/office/drawing/2014/main" id="{D2716F48-DC90-0169-F89D-45625A0DFB0F}"/>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60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pic>
        <p:nvPicPr>
          <p:cNvPr id="3" name="Picture 2">
            <a:extLst>
              <a:ext uri="{FF2B5EF4-FFF2-40B4-BE49-F238E27FC236}">
                <a16:creationId xmlns:a16="http://schemas.microsoft.com/office/drawing/2014/main" id="{29823156-A401-FEEC-DF7A-08D95BED25A8}"/>
              </a:ext>
            </a:extLst>
          </p:cNvPr>
          <p:cNvPicPr>
            <a:picLocks noChangeAspect="1"/>
          </p:cNvPicPr>
          <p:nvPr/>
        </p:nvPicPr>
        <p:blipFill rotWithShape="1">
          <a:blip r:embed="rId3"/>
          <a:srcRect l="2283"/>
          <a:stretch/>
        </p:blipFill>
        <p:spPr>
          <a:xfrm>
            <a:off x="4708482" y="0"/>
            <a:ext cx="5913984" cy="6858000"/>
          </a:xfrm>
          <a:prstGeom prst="rect">
            <a:avLst/>
          </a:prstGeom>
        </p:spPr>
      </p:pic>
      <p:sp>
        <p:nvSpPr>
          <p:cNvPr id="9" name="TextBox 8">
            <a:extLst>
              <a:ext uri="{FF2B5EF4-FFF2-40B4-BE49-F238E27FC236}">
                <a16:creationId xmlns:a16="http://schemas.microsoft.com/office/drawing/2014/main" id="{039B0E7A-45A3-FEB8-1EBC-B5D0D32236C5}"/>
              </a:ext>
            </a:extLst>
          </p:cNvPr>
          <p:cNvSpPr txBox="1"/>
          <p:nvPr/>
        </p:nvSpPr>
        <p:spPr>
          <a:xfrm>
            <a:off x="10014551" y="3084394"/>
            <a:ext cx="2010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Most Groundwater</a:t>
            </a:r>
          </a:p>
        </p:txBody>
      </p:sp>
      <p:sp>
        <p:nvSpPr>
          <p:cNvPr id="10" name="TextBox 9">
            <a:extLst>
              <a:ext uri="{FF2B5EF4-FFF2-40B4-BE49-F238E27FC236}">
                <a16:creationId xmlns:a16="http://schemas.microsoft.com/office/drawing/2014/main" id="{CB22CBCC-7CC9-3A68-494E-C2B619208F2B}"/>
              </a:ext>
            </a:extLst>
          </p:cNvPr>
          <p:cNvSpPr txBox="1"/>
          <p:nvPr/>
        </p:nvSpPr>
        <p:spPr>
          <a:xfrm>
            <a:off x="10014551" y="4910028"/>
            <a:ext cx="2010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Least Groundwater</a:t>
            </a:r>
          </a:p>
        </p:txBody>
      </p:sp>
      <p:cxnSp>
        <p:nvCxnSpPr>
          <p:cNvPr id="21" name="Straight Arrow Connector 20">
            <a:extLst>
              <a:ext uri="{FF2B5EF4-FFF2-40B4-BE49-F238E27FC236}">
                <a16:creationId xmlns:a16="http://schemas.microsoft.com/office/drawing/2014/main" id="{6EE2C615-E013-9C8E-85E1-30249C739E40}"/>
              </a:ext>
            </a:extLst>
          </p:cNvPr>
          <p:cNvCxnSpPr>
            <a:cxnSpLocks/>
          </p:cNvCxnSpPr>
          <p:nvPr/>
        </p:nvCxnSpPr>
        <p:spPr>
          <a:xfrm>
            <a:off x="10235758" y="3489294"/>
            <a:ext cx="0" cy="142073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E4DF253-CECE-2C3E-AC3A-77A5641FAF22}"/>
              </a:ext>
            </a:extLst>
          </p:cNvPr>
          <p:cNvGrpSpPr/>
          <p:nvPr/>
        </p:nvGrpSpPr>
        <p:grpSpPr>
          <a:xfrm>
            <a:off x="9042691" y="3057097"/>
            <a:ext cx="848441" cy="2222263"/>
            <a:chOff x="9042691" y="3057097"/>
            <a:chExt cx="848441" cy="2222263"/>
          </a:xfrm>
        </p:grpSpPr>
        <p:pic>
          <p:nvPicPr>
            <p:cNvPr id="7" name="Picture 6">
              <a:extLst>
                <a:ext uri="{FF2B5EF4-FFF2-40B4-BE49-F238E27FC236}">
                  <a16:creationId xmlns:a16="http://schemas.microsoft.com/office/drawing/2014/main" id="{63A34C2A-57EB-0FCD-049B-355462B9C253}"/>
                </a:ext>
              </a:extLst>
            </p:cNvPr>
            <p:cNvPicPr>
              <a:picLocks noChangeAspect="1"/>
            </p:cNvPicPr>
            <p:nvPr/>
          </p:nvPicPr>
          <p:blipFill>
            <a:blip r:embed="rId4"/>
            <a:stretch>
              <a:fillRect/>
            </a:stretch>
          </p:blipFill>
          <p:spPr>
            <a:xfrm>
              <a:off x="9042691" y="3057097"/>
              <a:ext cx="848441" cy="2222263"/>
            </a:xfrm>
            <a:prstGeom prst="rect">
              <a:avLst/>
            </a:prstGeom>
          </p:spPr>
        </p:pic>
        <p:sp>
          <p:nvSpPr>
            <p:cNvPr id="24" name="Rectangle 23">
              <a:extLst>
                <a:ext uri="{FF2B5EF4-FFF2-40B4-BE49-F238E27FC236}">
                  <a16:creationId xmlns:a16="http://schemas.microsoft.com/office/drawing/2014/main" id="{6668BAFD-1711-101D-4117-61B087548858}"/>
                </a:ext>
              </a:extLst>
            </p:cNvPr>
            <p:cNvSpPr/>
            <p:nvPr/>
          </p:nvSpPr>
          <p:spPr>
            <a:xfrm>
              <a:off x="9042691" y="3070746"/>
              <a:ext cx="848441" cy="219496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2780BBA4-6F79-CB08-B812-A0844059BFAC}"/>
              </a:ext>
            </a:extLst>
          </p:cNvPr>
          <p:cNvSpPr txBox="1"/>
          <p:nvPr/>
        </p:nvSpPr>
        <p:spPr>
          <a:xfrm>
            <a:off x="9436213" y="182779"/>
            <a:ext cx="27557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a:ea typeface="ヒラギノ角ゴ Pro W3" pitchFamily="-126" charset="-128"/>
                <a:cs typeface="+mn-cs"/>
                <a:hlinkClick r:id="rId5"/>
              </a:rPr>
              <a:t>Minnesota Groundwater Provinces</a:t>
            </a:r>
            <a:endParaRPr kumimoji="0" lang="en-US" sz="1400" b="0" i="0" u="none" strike="noStrike" kern="1200" cap="none" spc="0" normalizeH="0" baseline="0" noProof="0">
              <a:ln>
                <a:noFill/>
              </a:ln>
              <a:solidFill>
                <a:srgbClr val="FFFFFF"/>
              </a:solidFill>
              <a:effectLst/>
              <a:uLnTx/>
              <a:uFillTx/>
              <a:latin typeface="Calibri"/>
              <a:ea typeface="ヒラギノ角ゴ Pro W3" pitchFamily="-126" charset="-128"/>
              <a:cs typeface="+mn-cs"/>
            </a:endParaRPr>
          </a:p>
        </p:txBody>
      </p:sp>
      <p:sp>
        <p:nvSpPr>
          <p:cNvPr id="5" name="Content Placeholder 2">
            <a:extLst>
              <a:ext uri="{FF2B5EF4-FFF2-40B4-BE49-F238E27FC236}">
                <a16:creationId xmlns:a16="http://schemas.microsoft.com/office/drawing/2014/main" id="{06CAA3ED-C405-0195-18A7-6699097FD85E}"/>
              </a:ext>
            </a:extLst>
          </p:cNvPr>
          <p:cNvSpPr txBox="1">
            <a:spLocks/>
          </p:cNvSpPr>
          <p:nvPr/>
        </p:nvSpPr>
        <p:spPr>
          <a:xfrm>
            <a:off x="33941" y="1621691"/>
            <a:ext cx="4551122" cy="4888496"/>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Calibri"/>
                <a:ea typeface="+mn-ea"/>
                <a:cs typeface="+mn-cs"/>
              </a:rPr>
              <a:t>Location matters! </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Calibri"/>
                <a:ea typeface="+mn-ea"/>
                <a:cs typeface="+mn-cs"/>
              </a:rPr>
              <a:t>Pay attention to groundwater provinces.</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Avoid clustered uses.</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Some places are already pressing up against or exceeding limits.</a:t>
            </a:r>
          </a:p>
          <a:p>
            <a:pPr marL="914400" marR="0" lvl="1" indent="-457200" algn="l" defTabSz="914400" rtl="0" eaLnBrk="1" fontAlgn="auto" latinLnBrk="0" hangingPunct="1">
              <a:lnSpc>
                <a:spcPct val="100000"/>
              </a:lnSpc>
              <a:spcBef>
                <a:spcPts val="500"/>
              </a:spcBef>
              <a:spcAft>
                <a:spcPts val="1000"/>
              </a:spcAft>
              <a:buClr>
                <a:srgbClr val="FFFFFF"/>
              </a:buClr>
              <a:buSzTx/>
              <a:buFont typeface="+mj-lt"/>
              <a:buAutoNum type="arabicPeriod"/>
              <a:tabLst/>
              <a:defRPr/>
            </a:pPr>
            <a:endParaRPr kumimoji="0" lang="en-US" sz="2400" b="0" i="0" u="none" strike="noStrike" kern="1200" cap="none" spc="0" normalizeH="0" baseline="0" noProof="0">
              <a:ln>
                <a:noFill/>
              </a:ln>
              <a:solidFill>
                <a:srgbClr val="00386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1000"/>
              </a:spcBef>
              <a:spcAft>
                <a:spcPts val="1000"/>
              </a:spcAft>
              <a:buClr>
                <a:srgbClr val="FFFFFF"/>
              </a:buClr>
              <a:buSzTx/>
              <a:buFont typeface="+mj-lt"/>
              <a:buAutoNum type="arabicPeriod"/>
              <a:tabLst/>
              <a:defRPr/>
            </a:pPr>
            <a:endParaRPr kumimoji="0" lang="en-US" sz="2500" b="0" i="0" u="none" strike="noStrike" kern="1200" cap="none" spc="0" normalizeH="0" baseline="0" noProof="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07969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F77B-04D0-4DE0-3535-C72FF464E5EB}"/>
              </a:ext>
            </a:extLst>
          </p:cNvPr>
          <p:cNvSpPr>
            <a:spLocks noGrp="1"/>
          </p:cNvSpPr>
          <p:nvPr>
            <p:ph type="title"/>
          </p:nvPr>
        </p:nvSpPr>
        <p:spPr/>
        <p:txBody>
          <a:bodyPr/>
          <a:lstStyle/>
          <a:p>
            <a:r>
              <a:rPr lang="en-US"/>
              <a:t>Climatic Drivers of Water Use</a:t>
            </a:r>
          </a:p>
        </p:txBody>
      </p:sp>
      <p:pic>
        <p:nvPicPr>
          <p:cNvPr id="6" name="Content Placeholder 5" descr="Picture 513777735, Picture">
            <a:extLst>
              <a:ext uri="{FF2B5EF4-FFF2-40B4-BE49-F238E27FC236}">
                <a16:creationId xmlns:a16="http://schemas.microsoft.com/office/drawing/2014/main" id="{1F8971CE-55ED-EF06-6F09-FF5D679395DF}"/>
              </a:ext>
            </a:extLst>
          </p:cNvPr>
          <p:cNvPicPr>
            <a:picLocks noGrp="1" noChangeAspect="1"/>
          </p:cNvPicPr>
          <p:nvPr>
            <p:ph idx="1"/>
          </p:nvPr>
        </p:nvPicPr>
        <p:blipFill>
          <a:blip r:embed="rId3"/>
          <a:stretch>
            <a:fillRect/>
          </a:stretch>
        </p:blipFill>
        <p:spPr bwMode="gray">
          <a:xfrm>
            <a:off x="2438336" y="1054220"/>
            <a:ext cx="7673916" cy="5803780"/>
          </a:xfrm>
          <a:prstGeom prst="rect">
            <a:avLst/>
          </a:prstGeom>
          <a:noFill/>
        </p:spPr>
      </p:pic>
      <p:sp>
        <p:nvSpPr>
          <p:cNvPr id="4" name="Date Placeholder 3">
            <a:extLst>
              <a:ext uri="{FF2B5EF4-FFF2-40B4-BE49-F238E27FC236}">
                <a16:creationId xmlns:a16="http://schemas.microsoft.com/office/drawing/2014/main" id="{083F4F07-2A22-CE4F-573E-AE258DFC69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BDDDC8-5BC1-4F3B-A5CD-C5025805252D}"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5" name="Slide Number Placeholder 4">
            <a:extLst>
              <a:ext uri="{FF2B5EF4-FFF2-40B4-BE49-F238E27FC236}">
                <a16:creationId xmlns:a16="http://schemas.microsoft.com/office/drawing/2014/main" id="{6BCF4B5C-178D-34F6-58F3-94DB4B6084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Tree>
    <p:extLst>
      <p:ext uri="{BB962C8B-B14F-4D97-AF65-F5344CB8AC3E}">
        <p14:creationId xmlns:p14="http://schemas.microsoft.com/office/powerpoint/2010/main" val="39033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0E8B-3268-F73D-715F-8DAC90709F4B}"/>
              </a:ext>
            </a:extLst>
          </p:cNvPr>
          <p:cNvSpPr>
            <a:spLocks noGrp="1"/>
          </p:cNvSpPr>
          <p:nvPr>
            <p:ph type="title"/>
          </p:nvPr>
        </p:nvSpPr>
        <p:spPr/>
        <p:txBody>
          <a:bodyPr/>
          <a:lstStyle/>
          <a:p>
            <a:r>
              <a:rPr lang="en-US">
                <a:ea typeface="Calibri"/>
                <a:cs typeface="Calibri"/>
              </a:rPr>
              <a:t>Groundwater Use Trends</a:t>
            </a:r>
            <a:endParaRPr lang="en-US"/>
          </a:p>
        </p:txBody>
      </p:sp>
      <p:pic>
        <p:nvPicPr>
          <p:cNvPr id="6" name="Content Placeholder 5" descr="Picture 6, Picture">
            <a:extLst>
              <a:ext uri="{FF2B5EF4-FFF2-40B4-BE49-F238E27FC236}">
                <a16:creationId xmlns:a16="http://schemas.microsoft.com/office/drawing/2014/main" id="{66971C1F-8C43-8B36-B5E2-0E949EC8629E}"/>
              </a:ext>
            </a:extLst>
          </p:cNvPr>
          <p:cNvPicPr>
            <a:picLocks noGrp="1" noChangeAspect="1"/>
          </p:cNvPicPr>
          <p:nvPr>
            <p:ph idx="1"/>
          </p:nvPr>
        </p:nvPicPr>
        <p:blipFill>
          <a:blip r:embed="rId3"/>
          <a:stretch>
            <a:fillRect/>
          </a:stretch>
        </p:blipFill>
        <p:spPr bwMode="gray">
          <a:xfrm>
            <a:off x="1838795" y="1446028"/>
            <a:ext cx="9219065" cy="5282525"/>
          </a:xfrm>
          <a:prstGeom prst="rect">
            <a:avLst/>
          </a:prstGeom>
          <a:noFill/>
        </p:spPr>
      </p:pic>
      <p:sp>
        <p:nvSpPr>
          <p:cNvPr id="4" name="Date Placeholder 3">
            <a:extLst>
              <a:ext uri="{FF2B5EF4-FFF2-40B4-BE49-F238E27FC236}">
                <a16:creationId xmlns:a16="http://schemas.microsoft.com/office/drawing/2014/main" id="{E06454DD-9793-6876-063E-6AF05A8F2A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BDDDC8-5BC1-4F3B-A5CD-C5025805252D}"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5" name="Slide Number Placeholder 4">
            <a:extLst>
              <a:ext uri="{FF2B5EF4-FFF2-40B4-BE49-F238E27FC236}">
                <a16:creationId xmlns:a16="http://schemas.microsoft.com/office/drawing/2014/main" id="{D99980F0-BDBE-02C2-663C-47FBDCDCB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3" name="Arrow: Down 2">
            <a:extLst>
              <a:ext uri="{FF2B5EF4-FFF2-40B4-BE49-F238E27FC236}">
                <a16:creationId xmlns:a16="http://schemas.microsoft.com/office/drawing/2014/main" id="{373DF73D-AF6B-3EC9-3B11-7899790F3567}"/>
              </a:ext>
            </a:extLst>
          </p:cNvPr>
          <p:cNvSpPr/>
          <p:nvPr/>
        </p:nvSpPr>
        <p:spPr>
          <a:xfrm>
            <a:off x="8284680" y="2158410"/>
            <a:ext cx="265814" cy="78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Arrow: Down 6">
            <a:extLst>
              <a:ext uri="{FF2B5EF4-FFF2-40B4-BE49-F238E27FC236}">
                <a16:creationId xmlns:a16="http://schemas.microsoft.com/office/drawing/2014/main" id="{85E12C72-AA15-600C-9D86-C469C15E23D9}"/>
              </a:ext>
            </a:extLst>
          </p:cNvPr>
          <p:cNvSpPr/>
          <p:nvPr/>
        </p:nvSpPr>
        <p:spPr>
          <a:xfrm>
            <a:off x="10443975" y="1765004"/>
            <a:ext cx="265814" cy="78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EA1A8A77-AF93-F732-6E12-906008742678}"/>
              </a:ext>
            </a:extLst>
          </p:cNvPr>
          <p:cNvSpPr/>
          <p:nvPr/>
        </p:nvSpPr>
        <p:spPr>
          <a:xfrm>
            <a:off x="10015128" y="1765003"/>
            <a:ext cx="265814" cy="78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5323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129E7D-6997-14A8-4597-4298BD38FB80}"/>
              </a:ext>
            </a:extLst>
          </p:cNvPr>
          <p:cNvSpPr>
            <a:spLocks noGrp="1"/>
          </p:cNvSpPr>
          <p:nvPr>
            <p:ph type="title"/>
          </p:nvPr>
        </p:nvSpPr>
        <p:spPr>
          <a:xfrm>
            <a:off x="0" y="125759"/>
            <a:ext cx="4326340" cy="1258541"/>
          </a:xfrm>
        </p:spPr>
        <p:txBody>
          <a:bodyPr>
            <a:normAutofit/>
          </a:bodyPr>
          <a:lstStyle/>
          <a:p>
            <a:pPr algn="ctr"/>
            <a:r>
              <a:rPr lang="en-US" sz="4000" b="1"/>
              <a:t>Tip #2:</a:t>
            </a:r>
            <a:endParaRPr lang="en-US" sz="4000"/>
          </a:p>
        </p:txBody>
      </p:sp>
      <p:sp>
        <p:nvSpPr>
          <p:cNvPr id="4" name="Date Placeholder 3" hidden="1">
            <a:extLst>
              <a:ext uri="{FF2B5EF4-FFF2-40B4-BE49-F238E27FC236}">
                <a16:creationId xmlns:a16="http://schemas.microsoft.com/office/drawing/2014/main" id="{D2716F48-DC90-0169-F89D-45625A0DFB0F}"/>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60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5" name="Content Placeholder 2">
            <a:extLst>
              <a:ext uri="{FF2B5EF4-FFF2-40B4-BE49-F238E27FC236}">
                <a16:creationId xmlns:a16="http://schemas.microsoft.com/office/drawing/2014/main" id="{06CAA3ED-C405-0195-18A7-6699097FD85E}"/>
              </a:ext>
            </a:extLst>
          </p:cNvPr>
          <p:cNvSpPr txBox="1">
            <a:spLocks/>
          </p:cNvSpPr>
          <p:nvPr/>
        </p:nvSpPr>
        <p:spPr>
          <a:xfrm>
            <a:off x="33941" y="1621691"/>
            <a:ext cx="4551122" cy="4888496"/>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Calibri"/>
                <a:ea typeface="+mn-ea"/>
                <a:cs typeface="+mn-cs"/>
              </a:rPr>
              <a:t>If you are working in the 7 – County metro:</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Urban fringe has many domestic wells.</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Groundwater is not unlimited.</a:t>
            </a:r>
            <a:endParaRPr kumimoji="0" lang="en-US" sz="2500" b="0" i="0" u="none" strike="noStrike" kern="1200" cap="none" spc="0" normalizeH="0" baseline="0" noProof="0">
              <a:ln>
                <a:noFill/>
              </a:ln>
              <a:solidFill>
                <a:srgbClr val="00386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1000"/>
              </a:spcBef>
              <a:spcAft>
                <a:spcPts val="1000"/>
              </a:spcAft>
              <a:buClr>
                <a:srgbClr val="FFFFFF"/>
              </a:buClr>
              <a:buSzTx/>
              <a:buFont typeface="+mj-lt"/>
              <a:buAutoNum type="arabicPeriod"/>
              <a:tabLst/>
              <a:defRPr/>
            </a:pPr>
            <a:endParaRPr kumimoji="0" lang="en-US" sz="2500" b="0" i="0" u="none" strike="noStrike" kern="1200" cap="none" spc="0" normalizeH="0" baseline="0" noProof="0">
              <a:ln>
                <a:noFill/>
              </a:ln>
              <a:solidFill>
                <a:srgbClr val="003865"/>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762AAEB-1CDA-47AD-492F-1438A533828B}"/>
              </a:ext>
            </a:extLst>
          </p:cNvPr>
          <p:cNvGrpSpPr/>
          <p:nvPr/>
        </p:nvGrpSpPr>
        <p:grpSpPr>
          <a:xfrm>
            <a:off x="5512395" y="347813"/>
            <a:ext cx="6075180" cy="6108792"/>
            <a:chOff x="1630546" y="863508"/>
            <a:chExt cx="5360804" cy="5461092"/>
          </a:xfrm>
        </p:grpSpPr>
        <p:grpSp>
          <p:nvGrpSpPr>
            <p:cNvPr id="12" name="Group 11">
              <a:extLst>
                <a:ext uri="{FF2B5EF4-FFF2-40B4-BE49-F238E27FC236}">
                  <a16:creationId xmlns:a16="http://schemas.microsoft.com/office/drawing/2014/main" id="{A883B5A5-50B5-C927-425F-DD3D5CC1145E}"/>
                </a:ext>
              </a:extLst>
            </p:cNvPr>
            <p:cNvGrpSpPr/>
            <p:nvPr/>
          </p:nvGrpSpPr>
          <p:grpSpPr>
            <a:xfrm>
              <a:off x="1630546" y="863508"/>
              <a:ext cx="5360804" cy="5461092"/>
              <a:chOff x="763771" y="1023757"/>
              <a:chExt cx="4980701" cy="5130981"/>
            </a:xfrm>
          </p:grpSpPr>
          <p:pic>
            <p:nvPicPr>
              <p:cNvPr id="17" name="Picture 16">
                <a:extLst>
                  <a:ext uri="{FF2B5EF4-FFF2-40B4-BE49-F238E27FC236}">
                    <a16:creationId xmlns:a16="http://schemas.microsoft.com/office/drawing/2014/main" id="{CF0750EA-F60D-3C69-BC49-4A104766A220}"/>
                  </a:ext>
                </a:extLst>
              </p:cNvPr>
              <p:cNvPicPr>
                <a:picLocks noChangeAspect="1"/>
              </p:cNvPicPr>
              <p:nvPr/>
            </p:nvPicPr>
            <p:blipFill>
              <a:blip r:embed="rId3"/>
              <a:stretch>
                <a:fillRect/>
              </a:stretch>
            </p:blipFill>
            <p:spPr>
              <a:xfrm>
                <a:off x="763771" y="1023757"/>
                <a:ext cx="4980701" cy="5130981"/>
              </a:xfrm>
              <a:prstGeom prst="rect">
                <a:avLst/>
              </a:prstGeom>
            </p:spPr>
          </p:pic>
          <p:sp>
            <p:nvSpPr>
              <p:cNvPr id="18" name="Rectangle 17">
                <a:extLst>
                  <a:ext uri="{FF2B5EF4-FFF2-40B4-BE49-F238E27FC236}">
                    <a16:creationId xmlns:a16="http://schemas.microsoft.com/office/drawing/2014/main" id="{654FD307-FC5C-3017-752C-B051B86D88D7}"/>
                  </a:ext>
                </a:extLst>
              </p:cNvPr>
              <p:cNvSpPr/>
              <p:nvPr/>
            </p:nvSpPr>
            <p:spPr>
              <a:xfrm>
                <a:off x="2196790" y="2619375"/>
                <a:ext cx="432110" cy="17145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CBAB7C46-6360-E179-FA49-B87395C35B1D}"/>
                  </a:ext>
                </a:extLst>
              </p:cNvPr>
              <p:cNvSpPr/>
              <p:nvPr/>
            </p:nvSpPr>
            <p:spPr>
              <a:xfrm>
                <a:off x="2272352" y="2254101"/>
                <a:ext cx="356548" cy="201163"/>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45775C5C-227B-8A34-60B7-68A4F2DD5EA6}"/>
                  </a:ext>
                </a:extLst>
              </p:cNvPr>
              <p:cNvSpPr/>
              <p:nvPr/>
            </p:nvSpPr>
            <p:spPr>
              <a:xfrm flipV="1">
                <a:off x="2695709" y="2239782"/>
                <a:ext cx="285531" cy="17145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B163D1B3-6A19-A6D5-8456-58B9F4077F77}"/>
                  </a:ext>
                </a:extLst>
              </p:cNvPr>
              <p:cNvSpPr/>
              <p:nvPr/>
            </p:nvSpPr>
            <p:spPr>
              <a:xfrm flipV="1">
                <a:off x="1937921" y="3891993"/>
                <a:ext cx="327607" cy="12164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4D8C11FB-CD6B-5C4B-1E72-F5C15F3C5F13}"/>
                  </a:ext>
                </a:extLst>
              </p:cNvPr>
              <p:cNvSpPr/>
              <p:nvPr/>
            </p:nvSpPr>
            <p:spPr>
              <a:xfrm>
                <a:off x="4014716" y="3429000"/>
                <a:ext cx="356548" cy="171450"/>
              </a:xfrm>
              <a:prstGeom prst="rect">
                <a:avLst/>
              </a:prstGeom>
              <a:solidFill>
                <a:srgbClr val="BBE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703FFCA6-6345-95A6-2F93-CDE87D383399}"/>
                  </a:ext>
                </a:extLst>
              </p:cNvPr>
              <p:cNvSpPr/>
              <p:nvPr/>
            </p:nvSpPr>
            <p:spPr>
              <a:xfrm>
                <a:off x="3364173" y="3417797"/>
                <a:ext cx="423080" cy="171450"/>
              </a:xfrm>
              <a:prstGeom prst="rect">
                <a:avLst/>
              </a:prstGeom>
              <a:solidFill>
                <a:srgbClr val="79C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634EB255-4901-9CE3-95AE-1CABE9DD2F7D}"/>
                  </a:ext>
                </a:extLst>
              </p:cNvPr>
              <p:cNvSpPr/>
              <p:nvPr/>
            </p:nvSpPr>
            <p:spPr>
              <a:xfrm>
                <a:off x="2196790" y="3113733"/>
                <a:ext cx="356548" cy="17145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6120CA8A-149C-40B3-D70B-98E4E8F42A19}"/>
                  </a:ext>
                </a:extLst>
              </p:cNvPr>
              <p:cNvSpPr/>
              <p:nvPr/>
            </p:nvSpPr>
            <p:spPr>
              <a:xfrm>
                <a:off x="1840242" y="3123056"/>
                <a:ext cx="356548" cy="171450"/>
              </a:xfrm>
              <a:prstGeom prst="rect">
                <a:avLst/>
              </a:prstGeom>
              <a:solidFill>
                <a:srgbClr val="BAE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51B7132-14A2-811D-5688-38D986C88480}"/>
                  </a:ext>
                </a:extLst>
              </p:cNvPr>
              <p:cNvSpPr/>
              <p:nvPr/>
            </p:nvSpPr>
            <p:spPr>
              <a:xfrm>
                <a:off x="4769448" y="3199458"/>
                <a:ext cx="307181" cy="17145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297546B2-0CE7-E4ED-9F82-F4598C663CC9}"/>
                  </a:ext>
                </a:extLst>
              </p:cNvPr>
              <p:cNvSpPr/>
              <p:nvPr/>
            </p:nvSpPr>
            <p:spPr>
              <a:xfrm>
                <a:off x="4674394" y="3207305"/>
                <a:ext cx="85724" cy="171450"/>
              </a:xfrm>
              <a:prstGeom prst="rect">
                <a:avLst/>
              </a:prstGeom>
              <a:solidFill>
                <a:srgbClr val="BAE5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FD4685D3-E526-7D6E-B9FB-5F4159ACEC63}"/>
                  </a:ext>
                </a:extLst>
              </p:cNvPr>
              <p:cNvSpPr/>
              <p:nvPr/>
            </p:nvSpPr>
            <p:spPr>
              <a:xfrm>
                <a:off x="2134640" y="4465839"/>
                <a:ext cx="172574" cy="94921"/>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778B63BC-96AD-45C7-5907-AC13803EC078}"/>
                  </a:ext>
                </a:extLst>
              </p:cNvPr>
              <p:cNvSpPr/>
              <p:nvPr/>
            </p:nvSpPr>
            <p:spPr>
              <a:xfrm>
                <a:off x="2374106" y="3675422"/>
                <a:ext cx="69057" cy="75047"/>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912334A7-D564-CA9A-FC7F-0BF9F8C12A18}"/>
                  </a:ext>
                </a:extLst>
              </p:cNvPr>
              <p:cNvSpPr/>
              <p:nvPr/>
            </p:nvSpPr>
            <p:spPr>
              <a:xfrm>
                <a:off x="2225951" y="3675320"/>
                <a:ext cx="150107" cy="75047"/>
              </a:xfrm>
              <a:prstGeom prst="rect">
                <a:avLst/>
              </a:prstGeom>
              <a:solidFill>
                <a:srgbClr val="77C5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B29AD11C-8124-6B3F-119F-04B80EBA4FD4}"/>
                  </a:ext>
                </a:extLst>
              </p:cNvPr>
              <p:cNvSpPr/>
              <p:nvPr/>
            </p:nvSpPr>
            <p:spPr>
              <a:xfrm>
                <a:off x="2445886" y="3652457"/>
                <a:ext cx="140582" cy="100012"/>
              </a:xfrm>
              <a:prstGeom prst="rect">
                <a:avLst/>
              </a:prstGeom>
              <a:solidFill>
                <a:srgbClr val="BBE4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18A52EF5-6D9A-5BAD-B973-301853F1C5A2}"/>
                  </a:ext>
                </a:extLst>
              </p:cNvPr>
              <p:cNvSpPr/>
              <p:nvPr/>
            </p:nvSpPr>
            <p:spPr>
              <a:xfrm>
                <a:off x="4536793" y="3869627"/>
                <a:ext cx="88194" cy="12164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3726A4C3-EC5B-322C-CB25-BDE58C1220BC}"/>
                  </a:ext>
                </a:extLst>
              </p:cNvPr>
              <p:cNvSpPr/>
              <p:nvPr/>
            </p:nvSpPr>
            <p:spPr>
              <a:xfrm>
                <a:off x="4611626" y="3865861"/>
                <a:ext cx="45719" cy="117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794A9088-9906-8FD1-3E3B-C3F85BC08D0F}"/>
                  </a:ext>
                </a:extLst>
              </p:cNvPr>
              <p:cNvSpPr/>
              <p:nvPr/>
            </p:nvSpPr>
            <p:spPr>
              <a:xfrm>
                <a:off x="4632678" y="3861780"/>
                <a:ext cx="150107" cy="12164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A9E118EA-6160-B10B-188A-5033049628A2}"/>
                  </a:ext>
                </a:extLst>
              </p:cNvPr>
              <p:cNvSpPr/>
              <p:nvPr/>
            </p:nvSpPr>
            <p:spPr>
              <a:xfrm>
                <a:off x="4414723" y="3898900"/>
                <a:ext cx="108420" cy="78170"/>
              </a:xfrm>
              <a:prstGeom prst="rect">
                <a:avLst/>
              </a:prstGeom>
              <a:solidFill>
                <a:srgbClr val="C2E0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7D98CADC-416D-85A6-E677-400C566AB10B}"/>
                </a:ext>
              </a:extLst>
            </p:cNvPr>
            <p:cNvSpPr/>
            <p:nvPr/>
          </p:nvSpPr>
          <p:spPr>
            <a:xfrm>
              <a:off x="5159556" y="2406959"/>
              <a:ext cx="211773" cy="175160"/>
            </a:xfrm>
            <a:prstGeom prst="rect">
              <a:avLst/>
            </a:prstGeom>
            <a:solidFill>
              <a:srgbClr val="126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D0C9FF6-5B41-D596-EE29-1024A7ED0F40}"/>
                </a:ext>
              </a:extLst>
            </p:cNvPr>
            <p:cNvSpPr/>
            <p:nvPr/>
          </p:nvSpPr>
          <p:spPr>
            <a:xfrm>
              <a:off x="4802488" y="2406959"/>
              <a:ext cx="264628" cy="175160"/>
            </a:xfrm>
            <a:prstGeom prst="rect">
              <a:avLst/>
            </a:prstGeom>
            <a:solidFill>
              <a:srgbClr val="77C5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0867215F-4A2A-597D-818C-2B3BDDAB704C}"/>
                </a:ext>
              </a:extLst>
            </p:cNvPr>
            <p:cNvSpPr/>
            <p:nvPr/>
          </p:nvSpPr>
          <p:spPr>
            <a:xfrm>
              <a:off x="5067115" y="2422878"/>
              <a:ext cx="88237" cy="159242"/>
            </a:xfrm>
            <a:prstGeom prst="rect">
              <a:avLst/>
            </a:prstGeom>
            <a:solidFill>
              <a:srgbClr val="BBE4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39" name="TextBox 38">
            <a:extLst>
              <a:ext uri="{FF2B5EF4-FFF2-40B4-BE49-F238E27FC236}">
                <a16:creationId xmlns:a16="http://schemas.microsoft.com/office/drawing/2014/main" id="{B27D4DF2-7AEB-05DC-0446-F771B60C3131}"/>
              </a:ext>
            </a:extLst>
          </p:cNvPr>
          <p:cNvSpPr txBox="1"/>
          <p:nvPr/>
        </p:nvSpPr>
        <p:spPr>
          <a:xfrm>
            <a:off x="4585063" y="6261116"/>
            <a:ext cx="59638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5103E"/>
                </a:solidFill>
                <a:effectLst/>
                <a:uLnTx/>
                <a:uFillTx/>
                <a:latin typeface="Calibri" panose="020F0502020204030204" pitchFamily="34" charset="0"/>
                <a:ea typeface="ヒラギノ角ゴ Pro W3" pitchFamily="-126" charset="-128"/>
                <a:cs typeface="Calibri" panose="020F0502020204030204" pitchFamily="34" charset="0"/>
              </a:rPr>
              <a:t>Modified after: </a:t>
            </a:r>
            <a:r>
              <a:rPr kumimoji="0" lang="en-US" sz="1200" b="0" i="0" u="none" strike="noStrike" kern="1200" cap="none" spc="0" normalizeH="0" baseline="0" noProof="0">
                <a:ln>
                  <a:noFill/>
                </a:ln>
                <a:solidFill>
                  <a:srgbClr val="05103E"/>
                </a:solidFill>
                <a:effectLst/>
                <a:uLnTx/>
                <a:uFillTx/>
                <a:latin typeface="Calibri" panose="020F0502020204030204" pitchFamily="34" charset="0"/>
                <a:ea typeface="ヒラギノ角ゴ Pro W3" pitchFamily="-126" charset="-128"/>
                <a:cs typeface="Calibri" panose="020F0502020204030204" pitchFamily="34" charset="0"/>
              </a:rPr>
              <a:t>Metropolitan Council. (2024, July). </a:t>
            </a:r>
            <a:r>
              <a:rPr kumimoji="0" lang="en-US" sz="1200" b="0" i="1" u="none" strike="noStrike" kern="1200" cap="none" spc="0" normalizeH="0" baseline="0" noProof="0">
                <a:ln>
                  <a:noFill/>
                </a:ln>
                <a:solidFill>
                  <a:srgbClr val="05103E"/>
                </a:solidFill>
                <a:effectLst/>
                <a:uLnTx/>
                <a:uFillTx/>
                <a:latin typeface="Calibri" panose="020F0502020204030204" pitchFamily="34" charset="0"/>
                <a:ea typeface="ヒラギノ角ゴ Pro W3" pitchFamily="-126" charset="-128"/>
                <a:cs typeface="Calibri" panose="020F0502020204030204" pitchFamily="34" charset="0"/>
              </a:rPr>
              <a:t>Metro population growth slows, construction strong</a:t>
            </a:r>
            <a:r>
              <a:rPr kumimoji="0" lang="en-US" sz="1200" b="0" i="0" u="none" strike="noStrike" kern="1200" cap="none" spc="0" normalizeH="0" baseline="0" noProof="0">
                <a:ln>
                  <a:noFill/>
                </a:ln>
                <a:solidFill>
                  <a:srgbClr val="05103E"/>
                </a:solidFill>
                <a:effectLst/>
                <a:uLnTx/>
                <a:uFillTx/>
                <a:latin typeface="Calibri" panose="020F0502020204030204" pitchFamily="34" charset="0"/>
                <a:ea typeface="ヒラギノ角ゴ Pro W3" pitchFamily="-126" charset="-128"/>
                <a:cs typeface="Calibri" panose="020F0502020204030204" pitchFamily="34" charset="0"/>
              </a:rPr>
              <a:t>. Retrieved November 4, 2024, from https://metrocouncil.org/News-Events/Council-News/Newsletters/Metro-population-growth-2024.aspx</a:t>
            </a:r>
            <a:endParaRPr kumimoji="0" lang="en-US" sz="1200" b="0" i="0" u="none" strike="noStrike" kern="1200" cap="none" spc="0" normalizeH="0" baseline="0" noProof="0">
              <a:ln>
                <a:noFill/>
              </a:ln>
              <a:solidFill>
                <a:srgbClr val="003865"/>
              </a:solidFill>
              <a:effectLst/>
              <a:uLnTx/>
              <a:uFillTx/>
              <a:latin typeface="Calibri" panose="020F0502020204030204" pitchFamily="34" charset="0"/>
              <a:ea typeface="ヒラギノ角ゴ Pro W3" pitchFamily="-126" charset="-128"/>
              <a:cs typeface="Calibri" panose="020F0502020204030204" pitchFamily="34" charset="0"/>
            </a:endParaRPr>
          </a:p>
        </p:txBody>
      </p:sp>
      <p:sp>
        <p:nvSpPr>
          <p:cNvPr id="40" name="TextBox 39">
            <a:extLst>
              <a:ext uri="{FF2B5EF4-FFF2-40B4-BE49-F238E27FC236}">
                <a16:creationId xmlns:a16="http://schemas.microsoft.com/office/drawing/2014/main" id="{5FDABCF9-567F-CA63-9589-3383A3E5A52A}"/>
              </a:ext>
            </a:extLst>
          </p:cNvPr>
          <p:cNvSpPr txBox="1"/>
          <p:nvPr/>
        </p:nvSpPr>
        <p:spPr>
          <a:xfrm>
            <a:off x="4714854" y="564762"/>
            <a:ext cx="24510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Percent Change in Number of Households</a:t>
            </a:r>
          </a:p>
        </p:txBody>
      </p:sp>
      <p:sp>
        <p:nvSpPr>
          <p:cNvPr id="41" name="Rectangle 40">
            <a:extLst>
              <a:ext uri="{FF2B5EF4-FFF2-40B4-BE49-F238E27FC236}">
                <a16:creationId xmlns:a16="http://schemas.microsoft.com/office/drawing/2014/main" id="{5150EA49-31A7-E3D6-653C-A6249E160889}"/>
              </a:ext>
            </a:extLst>
          </p:cNvPr>
          <p:cNvSpPr/>
          <p:nvPr/>
        </p:nvSpPr>
        <p:spPr>
          <a:xfrm>
            <a:off x="6609161" y="1260375"/>
            <a:ext cx="441623" cy="206478"/>
          </a:xfrm>
          <a:prstGeom prst="rect">
            <a:avLst/>
          </a:prstGeom>
          <a:solidFill>
            <a:srgbClr val="126D2D"/>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FB21C70B-5EBB-E6A7-8555-C7EF062684EC}"/>
              </a:ext>
            </a:extLst>
          </p:cNvPr>
          <p:cNvSpPr/>
          <p:nvPr/>
        </p:nvSpPr>
        <p:spPr>
          <a:xfrm>
            <a:off x="6166620" y="1260375"/>
            <a:ext cx="441623" cy="206478"/>
          </a:xfrm>
          <a:prstGeom prst="rect">
            <a:avLst/>
          </a:prstGeom>
          <a:solidFill>
            <a:srgbClr val="75C77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FCCB5636-384E-9FDE-1F73-6DB08D6C662F}"/>
              </a:ext>
            </a:extLst>
          </p:cNvPr>
          <p:cNvSpPr/>
          <p:nvPr/>
        </p:nvSpPr>
        <p:spPr>
          <a:xfrm>
            <a:off x="5719670" y="1260375"/>
            <a:ext cx="441623" cy="206478"/>
          </a:xfrm>
          <a:prstGeom prst="rect">
            <a:avLst/>
          </a:prstGeom>
          <a:solidFill>
            <a:srgbClr val="DFF5D5"/>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A267EB88-3003-A043-EC16-34EC1691F103}"/>
              </a:ext>
            </a:extLst>
          </p:cNvPr>
          <p:cNvSpPr/>
          <p:nvPr/>
        </p:nvSpPr>
        <p:spPr>
          <a:xfrm>
            <a:off x="5272720" y="1260375"/>
            <a:ext cx="441623" cy="206478"/>
          </a:xfrm>
          <a:prstGeom prst="rect">
            <a:avLst/>
          </a:prstGeom>
          <a:solidFill>
            <a:srgbClr val="F5E8C4"/>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073369B9-2A00-1914-38EA-BC6BE5531469}"/>
              </a:ext>
            </a:extLst>
          </p:cNvPr>
          <p:cNvSpPr/>
          <p:nvPr/>
        </p:nvSpPr>
        <p:spPr>
          <a:xfrm>
            <a:off x="4825770" y="1260375"/>
            <a:ext cx="441623" cy="206478"/>
          </a:xfrm>
          <a:prstGeom prst="rect">
            <a:avLst/>
          </a:prstGeom>
          <a:solidFill>
            <a:srgbClr val="D7B167"/>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8E99C5A7-A96D-7B2D-F250-226635343442}"/>
              </a:ext>
            </a:extLst>
          </p:cNvPr>
          <p:cNvSpPr txBox="1"/>
          <p:nvPr/>
        </p:nvSpPr>
        <p:spPr>
          <a:xfrm>
            <a:off x="6387431" y="1473473"/>
            <a:ext cx="7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+2%</a:t>
            </a:r>
          </a:p>
        </p:txBody>
      </p:sp>
      <p:sp>
        <p:nvSpPr>
          <p:cNvPr id="47" name="TextBox 46">
            <a:extLst>
              <a:ext uri="{FF2B5EF4-FFF2-40B4-BE49-F238E27FC236}">
                <a16:creationId xmlns:a16="http://schemas.microsoft.com/office/drawing/2014/main" id="{411EFAA8-D6CF-6B28-4E37-D3AA60A83D39}"/>
              </a:ext>
            </a:extLst>
          </p:cNvPr>
          <p:cNvSpPr txBox="1"/>
          <p:nvPr/>
        </p:nvSpPr>
        <p:spPr>
          <a:xfrm>
            <a:off x="9242746" y="3142260"/>
            <a:ext cx="9432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ヒラギノ角ゴ Pro W3" pitchFamily="-126" charset="-128"/>
                <a:cs typeface="+mn-cs"/>
              </a:rPr>
              <a:t>St. Paul</a:t>
            </a:r>
          </a:p>
        </p:txBody>
      </p:sp>
      <p:sp>
        <p:nvSpPr>
          <p:cNvPr id="48" name="TextBox 47">
            <a:extLst>
              <a:ext uri="{FF2B5EF4-FFF2-40B4-BE49-F238E27FC236}">
                <a16:creationId xmlns:a16="http://schemas.microsoft.com/office/drawing/2014/main" id="{CB268776-E27F-B0D7-AD48-B6F265F68192}"/>
              </a:ext>
            </a:extLst>
          </p:cNvPr>
          <p:cNvSpPr txBox="1"/>
          <p:nvPr/>
        </p:nvSpPr>
        <p:spPr>
          <a:xfrm>
            <a:off x="8592980" y="3188426"/>
            <a:ext cx="7380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ヒラギノ角ゴ Pro W3" pitchFamily="-126" charset="-128"/>
                <a:cs typeface="+mn-cs"/>
              </a:rPr>
              <a:t>Mpls.</a:t>
            </a:r>
          </a:p>
        </p:txBody>
      </p:sp>
      <p:sp>
        <p:nvSpPr>
          <p:cNvPr id="49" name="TextBox 48">
            <a:extLst>
              <a:ext uri="{FF2B5EF4-FFF2-40B4-BE49-F238E27FC236}">
                <a16:creationId xmlns:a16="http://schemas.microsoft.com/office/drawing/2014/main" id="{3B51446D-D452-53D4-13DE-C5917D0CF3AA}"/>
              </a:ext>
            </a:extLst>
          </p:cNvPr>
          <p:cNvSpPr txBox="1"/>
          <p:nvPr/>
        </p:nvSpPr>
        <p:spPr>
          <a:xfrm>
            <a:off x="5506826" y="1473473"/>
            <a:ext cx="4873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0%</a:t>
            </a:r>
          </a:p>
        </p:txBody>
      </p:sp>
      <p:sp>
        <p:nvSpPr>
          <p:cNvPr id="50" name="TextBox 49">
            <a:extLst>
              <a:ext uri="{FF2B5EF4-FFF2-40B4-BE49-F238E27FC236}">
                <a16:creationId xmlns:a16="http://schemas.microsoft.com/office/drawing/2014/main" id="{0B87C4DE-AF11-BF2A-1EF4-1855FB8B5461}"/>
              </a:ext>
            </a:extLst>
          </p:cNvPr>
          <p:cNvSpPr txBox="1"/>
          <p:nvPr/>
        </p:nvSpPr>
        <p:spPr>
          <a:xfrm>
            <a:off x="5888706" y="1473473"/>
            <a:ext cx="7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+1%</a:t>
            </a:r>
          </a:p>
        </p:txBody>
      </p:sp>
      <p:sp>
        <p:nvSpPr>
          <p:cNvPr id="51" name="TextBox 50">
            <a:extLst>
              <a:ext uri="{FF2B5EF4-FFF2-40B4-BE49-F238E27FC236}">
                <a16:creationId xmlns:a16="http://schemas.microsoft.com/office/drawing/2014/main" id="{FE89E6DE-F8EE-B274-F406-C1417C5E6746}"/>
              </a:ext>
            </a:extLst>
          </p:cNvPr>
          <p:cNvSpPr txBox="1"/>
          <p:nvPr/>
        </p:nvSpPr>
        <p:spPr>
          <a:xfrm>
            <a:off x="4944726" y="1473473"/>
            <a:ext cx="7309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ヒラギノ角ゴ Pro W3" pitchFamily="-126" charset="-128"/>
                <a:cs typeface="+mn-cs"/>
              </a:rPr>
              <a:t>-1%</a:t>
            </a:r>
          </a:p>
        </p:txBody>
      </p:sp>
      <p:sp>
        <p:nvSpPr>
          <p:cNvPr id="52" name="Rectangle 51">
            <a:extLst>
              <a:ext uri="{FF2B5EF4-FFF2-40B4-BE49-F238E27FC236}">
                <a16:creationId xmlns:a16="http://schemas.microsoft.com/office/drawing/2014/main" id="{FB610B57-E4B7-52B1-90D7-697E3B0C626B}"/>
              </a:ext>
            </a:extLst>
          </p:cNvPr>
          <p:cNvSpPr/>
          <p:nvPr/>
        </p:nvSpPr>
        <p:spPr>
          <a:xfrm rot="17651862">
            <a:off x="7341320" y="4481839"/>
            <a:ext cx="123899" cy="5569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Oval 1">
            <a:extLst>
              <a:ext uri="{FF2B5EF4-FFF2-40B4-BE49-F238E27FC236}">
                <a16:creationId xmlns:a16="http://schemas.microsoft.com/office/drawing/2014/main" id="{6FB4ECA8-4CE1-17A9-36A8-1C6D9E7C6FFA}"/>
              </a:ext>
            </a:extLst>
          </p:cNvPr>
          <p:cNvSpPr/>
          <p:nvPr/>
        </p:nvSpPr>
        <p:spPr>
          <a:xfrm>
            <a:off x="7038202" y="1384300"/>
            <a:ext cx="3632085" cy="3441599"/>
          </a:xfrm>
          <a:prstGeom prst="ellipse">
            <a:avLst/>
          </a:prstGeom>
          <a:noFill/>
          <a:ln w="9525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99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B965D-49A7-8FFA-15E8-A1B0EF891EA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86E2FF4-CE05-D3DF-1EBA-9F443C8A7D9C}"/>
              </a:ext>
            </a:extLst>
          </p:cNvPr>
          <p:cNvSpPr>
            <a:spLocks noGrp="1"/>
          </p:cNvSpPr>
          <p:nvPr>
            <p:ph type="title"/>
          </p:nvPr>
        </p:nvSpPr>
        <p:spPr>
          <a:xfrm>
            <a:off x="0" y="125759"/>
            <a:ext cx="4326340" cy="1258541"/>
          </a:xfrm>
        </p:spPr>
        <p:txBody>
          <a:bodyPr>
            <a:normAutofit/>
          </a:bodyPr>
          <a:lstStyle/>
          <a:p>
            <a:pPr algn="ctr"/>
            <a:r>
              <a:rPr lang="en-US" sz="4000" b="1"/>
              <a:t>Tip #3:</a:t>
            </a:r>
            <a:endParaRPr lang="en-US" sz="4000"/>
          </a:p>
        </p:txBody>
      </p:sp>
      <p:sp>
        <p:nvSpPr>
          <p:cNvPr id="4" name="Date Placeholder 3" hidden="1">
            <a:extLst>
              <a:ext uri="{FF2B5EF4-FFF2-40B4-BE49-F238E27FC236}">
                <a16:creationId xmlns:a16="http://schemas.microsoft.com/office/drawing/2014/main" id="{D25A5E23-77D1-76EE-F7F4-373B32767890}"/>
              </a:ext>
            </a:extLst>
          </p:cNvPr>
          <p:cNvSpPr>
            <a:spLocks noGrp="1"/>
          </p:cNvSpPr>
          <p:nvPr>
            <p:ph type="dt" sz="half" idx="4294967295"/>
          </p:nvPr>
        </p:nvSpPr>
        <p:spPr>
          <a:xfrm>
            <a:off x="838200" y="6356350"/>
            <a:ext cx="135859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ヒラギノ角ゴ Pro W3" pitchFamily="-126" charset="-128"/>
                <a:cs typeface="+mn-cs"/>
              </a:rPr>
              <a:pPr marL="0" marR="0" lvl="0" indent="0" algn="l" defTabSz="914400" rtl="0" eaLnBrk="1" fontAlgn="auto" latinLnBrk="0" hangingPunct="1">
                <a:lnSpc>
                  <a:spcPct val="100000"/>
                </a:lnSpc>
                <a:spcBef>
                  <a:spcPts val="0"/>
                </a:spcBef>
                <a:spcAft>
                  <a:spcPts val="600"/>
                </a:spcAft>
                <a:buClrTx/>
                <a:buSzTx/>
                <a:buFontTx/>
                <a:buNone/>
                <a:tabLst/>
                <a:defRPr/>
              </a:pPr>
              <a:t>11/18/2025</a:t>
            </a:fld>
            <a:endParaRPr kumimoji="0" lang="en-US" sz="1200" b="0" i="0" u="none" strike="noStrike" kern="1200" cap="none" spc="0" normalizeH="0" baseline="0" noProof="0">
              <a:ln>
                <a:noFill/>
              </a:ln>
              <a:solidFill>
                <a:srgbClr val="000000"/>
              </a:solidFill>
              <a:effectLst/>
              <a:uLnTx/>
              <a:uFillTx/>
              <a:latin typeface="Calibri"/>
              <a:ea typeface="ヒラギノ角ゴ Pro W3" pitchFamily="-126" charset="-128"/>
              <a:cs typeface="+mn-cs"/>
            </a:endParaRPr>
          </a:p>
        </p:txBody>
      </p:sp>
      <p:sp>
        <p:nvSpPr>
          <p:cNvPr id="5" name="Content Placeholder 2">
            <a:extLst>
              <a:ext uri="{FF2B5EF4-FFF2-40B4-BE49-F238E27FC236}">
                <a16:creationId xmlns:a16="http://schemas.microsoft.com/office/drawing/2014/main" id="{17610DEE-4C6C-73DA-8AEC-136B8EC3B324}"/>
              </a:ext>
            </a:extLst>
          </p:cNvPr>
          <p:cNvSpPr txBox="1">
            <a:spLocks/>
          </p:cNvSpPr>
          <p:nvPr/>
        </p:nvSpPr>
        <p:spPr>
          <a:xfrm>
            <a:off x="114964" y="1621691"/>
            <a:ext cx="4551122" cy="4888496"/>
          </a:xfrm>
          <a:prstGeom prst="rect">
            <a:avLst/>
          </a:prstGeom>
        </p:spPr>
        <p:txBody>
          <a:bodyPr>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Calibri"/>
                <a:ea typeface="+mn-ea"/>
                <a:cs typeface="+mn-cs"/>
              </a:rPr>
              <a:t>Be clear about how much water is really needed:</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Peak pumping rate</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Time of year when peak pumping will occur</a:t>
            </a:r>
          </a:p>
          <a:p>
            <a:pPr marL="228600" marR="0" lvl="0" indent="-22860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Char char="•"/>
              <a:tabLst/>
              <a:defRPr/>
            </a:pPr>
            <a:r>
              <a:rPr kumimoji="0" lang="en-US" sz="2500" b="0" i="0" u="none" strike="noStrike" kern="1200" cap="none" spc="0" normalizeH="0" baseline="0" noProof="0">
                <a:ln>
                  <a:noFill/>
                </a:ln>
                <a:solidFill>
                  <a:srgbClr val="FFFFFF"/>
                </a:solidFill>
                <a:effectLst/>
                <a:uLnTx/>
                <a:uFillTx/>
                <a:latin typeface="Calibri"/>
                <a:ea typeface="+mn-ea"/>
                <a:cs typeface="+mn-cs"/>
              </a:rPr>
              <a:t>Annual volume</a:t>
            </a:r>
          </a:p>
          <a:p>
            <a:pPr marL="0" marR="0" lvl="0" indent="0" algn="l" defTabSz="914400" rtl="0" eaLnBrk="1" fontAlgn="auto" latinLnBrk="0" hangingPunct="1">
              <a:lnSpc>
                <a:spcPct val="120000"/>
              </a:lnSpc>
              <a:spcBef>
                <a:spcPts val="1200"/>
              </a:spcBef>
              <a:spcAft>
                <a:spcPts val="1200"/>
              </a:spcAft>
              <a:buClr>
                <a:srgbClr val="FFFFFF"/>
              </a:buClr>
              <a:buSzTx/>
              <a:buFont typeface="Arial" panose="020B0604020202020204" pitchFamily="34" charset="0"/>
              <a:buNone/>
              <a:tabLst/>
              <a:defRPr/>
            </a:pPr>
            <a:endParaRPr kumimoji="0" lang="en-US" sz="2800" b="0" i="0" u="none" strike="noStrike" kern="1200" cap="none" spc="0" normalizeH="0" baseline="0" noProof="0">
              <a:ln>
                <a:noFill/>
              </a:ln>
              <a:solidFill>
                <a:srgbClr val="FFFFFF"/>
              </a:solidFill>
              <a:effectLst/>
              <a:uLnTx/>
              <a:uFillTx/>
              <a:latin typeface="Calibri"/>
              <a:ea typeface="+mn-ea"/>
              <a:cs typeface="+mn-cs"/>
            </a:endParaRPr>
          </a:p>
          <a:p>
            <a:pPr marL="914400" marR="0" lvl="1" indent="-457200" algn="l" defTabSz="914400" rtl="0" eaLnBrk="1" fontAlgn="auto" latinLnBrk="0" hangingPunct="1">
              <a:lnSpc>
                <a:spcPct val="100000"/>
              </a:lnSpc>
              <a:spcBef>
                <a:spcPts val="500"/>
              </a:spcBef>
              <a:spcAft>
                <a:spcPts val="1000"/>
              </a:spcAft>
              <a:buClr>
                <a:srgbClr val="FFFFFF"/>
              </a:buClr>
              <a:buSzTx/>
              <a:buFont typeface="+mj-lt"/>
              <a:buAutoNum type="arabicPeriod"/>
              <a:tabLst/>
              <a:defRPr/>
            </a:pPr>
            <a:endParaRPr kumimoji="0" lang="en-US" sz="2400" b="0" i="0" u="none" strike="noStrike" kern="1200" cap="none" spc="0" normalizeH="0" baseline="0" noProof="0">
              <a:ln>
                <a:noFill/>
              </a:ln>
              <a:solidFill>
                <a:srgbClr val="00386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1000"/>
              </a:spcBef>
              <a:spcAft>
                <a:spcPts val="1000"/>
              </a:spcAft>
              <a:buClr>
                <a:srgbClr val="FFFFFF"/>
              </a:buClr>
              <a:buSzTx/>
              <a:buFont typeface="+mj-lt"/>
              <a:buAutoNum type="arabicPeriod"/>
              <a:tabLst/>
              <a:defRPr/>
            </a:pPr>
            <a:endParaRPr kumimoji="0" lang="en-US" sz="2500" b="0" i="0" u="none" strike="noStrike" kern="1200" cap="none" spc="0" normalizeH="0" baseline="0" noProof="0">
              <a:ln>
                <a:noFill/>
              </a:ln>
              <a:solidFill>
                <a:srgbClr val="003865"/>
              </a:solidFill>
              <a:effectLst/>
              <a:uLnTx/>
              <a:uFillTx/>
              <a:latin typeface="Calibri"/>
              <a:ea typeface="+mn-ea"/>
              <a:cs typeface="+mn-cs"/>
            </a:endParaRPr>
          </a:p>
        </p:txBody>
      </p:sp>
      <p:pic>
        <p:nvPicPr>
          <p:cNvPr id="3" name="Content Placeholder 7" descr="A formation of rainfall cloud">
            <a:extLst>
              <a:ext uri="{FF2B5EF4-FFF2-40B4-BE49-F238E27FC236}">
                <a16:creationId xmlns:a16="http://schemas.microsoft.com/office/drawing/2014/main" id="{77A5C174-B39A-76D9-F69B-EB5ABB237979}"/>
              </a:ext>
            </a:extLst>
          </p:cNvPr>
          <p:cNvPicPr>
            <a:picLocks noChangeAspect="1"/>
          </p:cNvPicPr>
          <p:nvPr/>
        </p:nvPicPr>
        <p:blipFill>
          <a:blip r:embed="rId3">
            <a:alphaModFix/>
            <a:extLst>
              <a:ext uri="{28A0092B-C50C-407E-A947-70E740481C1C}">
                <a14:useLocalDpi xmlns:a14="http://schemas.microsoft.com/office/drawing/2010/main" val="0"/>
              </a:ext>
            </a:extLst>
          </a:blip>
          <a:srcRect l="-1" r="46194"/>
          <a:stretch>
            <a:fillRect/>
          </a:stretch>
        </p:blipFill>
        <p:spPr>
          <a:xfrm>
            <a:off x="4514126" y="0"/>
            <a:ext cx="7677874" cy="6858000"/>
          </a:xfrm>
          <a:prstGeom prst="rect">
            <a:avLst/>
          </a:prstGeom>
        </p:spPr>
      </p:pic>
    </p:spTree>
    <p:extLst>
      <p:ext uri="{BB962C8B-B14F-4D97-AF65-F5344CB8AC3E}">
        <p14:creationId xmlns:p14="http://schemas.microsoft.com/office/powerpoint/2010/main" val="341462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AF173E-6F02-C547-89F8-376D3FF93C08}"/>
              </a:ext>
            </a:extLst>
          </p:cNvPr>
          <p:cNvSpPr>
            <a:spLocks noGrp="1"/>
          </p:cNvSpPr>
          <p:nvPr>
            <p:ph type="title"/>
          </p:nvPr>
        </p:nvSpPr>
        <p:spPr/>
        <p:txBody>
          <a:bodyPr/>
          <a:lstStyle/>
          <a:p>
            <a:r>
              <a:rPr lang="en-US"/>
              <a:t>Data Center Early Coordination (</a:t>
            </a:r>
            <a:r>
              <a:rPr lang="en-US" err="1"/>
              <a:t>103G.265</a:t>
            </a:r>
            <a:r>
              <a:rPr lang="en-US"/>
              <a:t> Subd 5)</a:t>
            </a:r>
          </a:p>
        </p:txBody>
      </p:sp>
      <p:sp>
        <p:nvSpPr>
          <p:cNvPr id="3" name="Content Placeholder 2">
            <a:extLst>
              <a:ext uri="{FF2B5EF4-FFF2-40B4-BE49-F238E27FC236}">
                <a16:creationId xmlns:a16="http://schemas.microsoft.com/office/drawing/2014/main" id="{AAFA0A2C-B4B4-476C-0A52-2EFE7C7070AD}"/>
              </a:ext>
            </a:extLst>
          </p:cNvPr>
          <p:cNvSpPr>
            <a:spLocks noGrp="1"/>
          </p:cNvSpPr>
          <p:nvPr>
            <p:ph idx="1"/>
          </p:nvPr>
        </p:nvSpPr>
        <p:spPr>
          <a:xfrm>
            <a:off x="214489" y="1364369"/>
            <a:ext cx="5023555" cy="5173933"/>
          </a:xfrm>
        </p:spPr>
        <p:txBody>
          <a:bodyPr>
            <a:normAutofit lnSpcReduction="10000"/>
          </a:bodyPr>
          <a:lstStyle/>
          <a:p>
            <a:r>
              <a:rPr lang="en-US"/>
              <a:t>Proposed large Data Centers coordinate with Minnesota Business First Stop</a:t>
            </a:r>
          </a:p>
          <a:p>
            <a:r>
              <a:rPr lang="en-US"/>
              <a:t>Allows DNR to request necessary information to assess site suitability and constraints for water use</a:t>
            </a:r>
          </a:p>
          <a:p>
            <a:r>
              <a:rPr lang="en-US"/>
              <a:t>All communication and information is considered non-public data until there is an application submitted</a:t>
            </a:r>
          </a:p>
          <a:p>
            <a:r>
              <a:rPr lang="en-US"/>
              <a:t>Does not exempt any testing or analysis required as part of a permit application/modification</a:t>
            </a:r>
          </a:p>
        </p:txBody>
      </p:sp>
      <p:pic>
        <p:nvPicPr>
          <p:cNvPr id="4" name="Picture 3">
            <a:extLst>
              <a:ext uri="{FF2B5EF4-FFF2-40B4-BE49-F238E27FC236}">
                <a16:creationId xmlns:a16="http://schemas.microsoft.com/office/drawing/2014/main" id="{FC257453-D773-0677-B013-90494741E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56" y="1364369"/>
            <a:ext cx="6536266" cy="4902199"/>
          </a:xfrm>
          <a:prstGeom prst="rect">
            <a:avLst/>
          </a:prstGeom>
          <a:ln>
            <a:solidFill>
              <a:schemeClr val="tx2"/>
            </a:solidFill>
          </a:ln>
          <a:effectLst>
            <a:glow rad="63500">
              <a:schemeClr val="accent1">
                <a:satMod val="175000"/>
                <a:alpha val="40000"/>
              </a:schemeClr>
            </a:glow>
          </a:effectLst>
        </p:spPr>
      </p:pic>
      <p:sp>
        <p:nvSpPr>
          <p:cNvPr id="5" name="TextBox 4">
            <a:extLst>
              <a:ext uri="{FF2B5EF4-FFF2-40B4-BE49-F238E27FC236}">
                <a16:creationId xmlns:a16="http://schemas.microsoft.com/office/drawing/2014/main" id="{EF8E6723-DD84-0D50-75AF-F68A98FC9BA8}"/>
              </a:ext>
            </a:extLst>
          </p:cNvPr>
          <p:cNvSpPr txBox="1"/>
          <p:nvPr/>
        </p:nvSpPr>
        <p:spPr>
          <a:xfrm>
            <a:off x="8977466" y="6276413"/>
            <a:ext cx="32145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3865"/>
                </a:solidFill>
                <a:effectLst/>
                <a:uLnTx/>
                <a:uFillTx/>
                <a:latin typeface="Calibri"/>
                <a:ea typeface="ヒラギノ角ゴ Pro W3" pitchFamily="-126" charset="-128"/>
                <a:cs typeface="+mn-cs"/>
              </a:rPr>
              <a:t>Project Skyway Site, 9/23/2025 – Pine Island MN</a:t>
            </a:r>
          </a:p>
        </p:txBody>
      </p:sp>
    </p:spTree>
    <p:extLst>
      <p:ext uri="{BB962C8B-B14F-4D97-AF65-F5344CB8AC3E}">
        <p14:creationId xmlns:p14="http://schemas.microsoft.com/office/powerpoint/2010/main" val="189002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4AEB-30FD-24D8-9BE6-A820F7013E1B}"/>
              </a:ext>
            </a:extLst>
          </p:cNvPr>
          <p:cNvSpPr>
            <a:spLocks noGrp="1"/>
          </p:cNvSpPr>
          <p:nvPr>
            <p:ph type="title"/>
          </p:nvPr>
        </p:nvSpPr>
        <p:spPr/>
        <p:txBody>
          <a:bodyPr/>
          <a:lstStyle/>
          <a:p>
            <a:r>
              <a:rPr lang="en-US"/>
              <a:t>What are we looking for</a:t>
            </a:r>
          </a:p>
        </p:txBody>
      </p:sp>
      <p:sp>
        <p:nvSpPr>
          <p:cNvPr id="4" name="Content Placeholder 3">
            <a:extLst>
              <a:ext uri="{FF2B5EF4-FFF2-40B4-BE49-F238E27FC236}">
                <a16:creationId xmlns:a16="http://schemas.microsoft.com/office/drawing/2014/main" id="{D4D28BE7-8FD7-02F1-935F-C99016BCD6F0}"/>
              </a:ext>
            </a:extLst>
          </p:cNvPr>
          <p:cNvSpPr>
            <a:spLocks noGrp="1"/>
          </p:cNvSpPr>
          <p:nvPr>
            <p:ph sz="half" idx="1"/>
          </p:nvPr>
        </p:nvSpPr>
        <p:spPr>
          <a:xfrm>
            <a:off x="6379337" y="1651708"/>
            <a:ext cx="5181600" cy="4582339"/>
          </a:xfrm>
        </p:spPr>
        <p:txBody>
          <a:bodyPr vert="horz" lIns="0" tIns="91440" rIns="274320" bIns="91440" rtlCol="0" anchor="t">
            <a:normAutofit/>
          </a:bodyPr>
          <a:lstStyle/>
          <a:p>
            <a:r>
              <a:rPr lang="en-US"/>
              <a:t>Water use Info</a:t>
            </a:r>
          </a:p>
          <a:p>
            <a:r>
              <a:rPr lang="en-US"/>
              <a:t>Cooling System Technology</a:t>
            </a:r>
            <a:endParaRPr lang="en-US">
              <a:ea typeface="Calibri"/>
              <a:cs typeface="Calibri"/>
            </a:endParaRPr>
          </a:p>
          <a:p>
            <a:r>
              <a:rPr lang="en-US"/>
              <a:t>Municipal information</a:t>
            </a:r>
            <a:endParaRPr lang="en-US">
              <a:ea typeface="Calibri"/>
              <a:cs typeface="Calibri"/>
            </a:endParaRPr>
          </a:p>
          <a:p>
            <a:pPr lvl="1"/>
            <a:r>
              <a:rPr lang="en-US"/>
              <a:t>New Wells?</a:t>
            </a:r>
            <a:endParaRPr lang="en-US">
              <a:ea typeface="Calibri"/>
              <a:cs typeface="Calibri"/>
            </a:endParaRPr>
          </a:p>
          <a:p>
            <a:pPr lvl="1"/>
            <a:r>
              <a:rPr lang="en-US"/>
              <a:t>Coordination with Minnesota Department of Health</a:t>
            </a:r>
          </a:p>
          <a:p>
            <a:r>
              <a:rPr lang="en-US">
                <a:ea typeface="Calibri"/>
                <a:cs typeface="Calibri"/>
              </a:rPr>
              <a:t>Rare resources</a:t>
            </a:r>
          </a:p>
        </p:txBody>
      </p:sp>
      <p:pic>
        <p:nvPicPr>
          <p:cNvPr id="11" name="Content Placeholder 10">
            <a:extLst>
              <a:ext uri="{FF2B5EF4-FFF2-40B4-BE49-F238E27FC236}">
                <a16:creationId xmlns:a16="http://schemas.microsoft.com/office/drawing/2014/main" id="{85AD903C-A181-AA0E-B897-E127504C7212}"/>
              </a:ext>
            </a:extLst>
          </p:cNvPr>
          <p:cNvPicPr>
            <a:picLocks noGrp="1" noChangeAspect="1"/>
          </p:cNvPicPr>
          <p:nvPr>
            <p:ph sz="half" idx="2"/>
          </p:nvPr>
        </p:nvPicPr>
        <p:blipFill>
          <a:blip r:embed="rId3"/>
          <a:stretch>
            <a:fillRect/>
          </a:stretch>
        </p:blipFill>
        <p:spPr>
          <a:xfrm>
            <a:off x="295711" y="112860"/>
            <a:ext cx="4976200" cy="6632280"/>
          </a:xfrm>
        </p:spPr>
      </p:pic>
    </p:spTree>
    <p:extLst>
      <p:ext uri="{BB962C8B-B14F-4D97-AF65-F5344CB8AC3E}">
        <p14:creationId xmlns:p14="http://schemas.microsoft.com/office/powerpoint/2010/main" val="1859376032"/>
      </p:ext>
    </p:extLst>
  </p:cSld>
  <p:clrMapOvr>
    <a:masterClrMapping/>
  </p:clrMapOvr>
</p:sld>
</file>

<file path=ppt/theme/theme1.xml><?xml version="1.0" encoding="utf-8"?>
<a:theme xmlns:a="http://schemas.openxmlformats.org/drawingml/2006/main" name="3_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AA9EE5-DD6B-4255-B0B9-203C403AA134}" vid="{6E345701-65CB-463B-9424-CE87F3619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0</TotalTime>
  <Words>2047</Words>
  <Application>Microsoft Office PowerPoint</Application>
  <PresentationFormat>Widescreen</PresentationFormat>
  <Paragraphs>139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3_Minnesota</vt:lpstr>
      <vt:lpstr>Meeting our Water Supply needs in the Land of 10,000 Lakes</vt:lpstr>
      <vt:lpstr>The amount of water we can use is in fact limited!</vt:lpstr>
      <vt:lpstr>Tip #1:</vt:lpstr>
      <vt:lpstr>Climatic Drivers of Water Use</vt:lpstr>
      <vt:lpstr>Groundwater Use Trends</vt:lpstr>
      <vt:lpstr>Tip #2:</vt:lpstr>
      <vt:lpstr>Tip #3:</vt:lpstr>
      <vt:lpstr>Data Center Early Coordination (103G.265 Subd 5)</vt:lpstr>
      <vt:lpstr>What are we looking for</vt:lpstr>
      <vt:lpstr>Permit Requirements (103G.271 Subd 5b) </vt:lpstr>
      <vt:lpstr>How is DNR Handling Proposals?</vt:lpstr>
      <vt:lpstr>Things to Consider</vt:lpstr>
      <vt:lpstr>Things to Consider</vt:lpstr>
    </vt:vector>
  </TitlesOfParts>
  <Company>MNDNR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Moeckel, Jason B (DNR)</dc:creator>
  <cp:lastModifiedBy>Moeckel, Jason B (DNR)</cp:lastModifiedBy>
  <cp:revision>1</cp:revision>
  <dcterms:created xsi:type="dcterms:W3CDTF">2025-11-17T22:46:49Z</dcterms:created>
  <dcterms:modified xsi:type="dcterms:W3CDTF">2025-11-18T16:41:22Z</dcterms:modified>
</cp:coreProperties>
</file>